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xlsx" ContentType="application/vnd.openxmlformats-officedocument.spreadsheetml.sheet"/>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xml" ContentType="application/vnd.openxmlformats-officedocument.drawingml.chart+xml"/>
  <Override PartName="/ppt/notesSlides/notesSlide42.xml" ContentType="application/vnd.openxmlformats-officedocument.presentationml.notesSlide+xml"/>
  <Override PartName="/ppt/charts/chart2.xml" ContentType="application/vnd.openxmlformats-officedocument.drawingml.chart+xml"/>
  <Override PartName="/ppt/notesSlides/notesSlide43.xml" ContentType="application/vnd.openxmlformats-officedocument.presentationml.notesSlide+xml"/>
  <Override PartName="/ppt/charts/chart3.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 id="2147483676" r:id="rId4"/>
    <p:sldMasterId id="2147483678" r:id="rId5"/>
    <p:sldMasterId id="2147483692" r:id="rId6"/>
  </p:sldMasterIdLst>
  <p:notesMasterIdLst>
    <p:notesMasterId r:id="rId97"/>
  </p:notesMasterIdLst>
  <p:sldIdLst>
    <p:sldId id="274" r:id="rId7"/>
    <p:sldId id="276" r:id="rId8"/>
    <p:sldId id="278" r:id="rId9"/>
    <p:sldId id="279" r:id="rId10"/>
    <p:sldId id="281" r:id="rId11"/>
    <p:sldId id="283" r:id="rId12"/>
    <p:sldId id="284" r:id="rId13"/>
    <p:sldId id="289" r:id="rId14"/>
    <p:sldId id="291" r:id="rId15"/>
    <p:sldId id="292" r:id="rId16"/>
    <p:sldId id="293" r:id="rId17"/>
    <p:sldId id="408" r:id="rId18"/>
    <p:sldId id="397" r:id="rId19"/>
    <p:sldId id="294" r:id="rId20"/>
    <p:sldId id="295" r:id="rId21"/>
    <p:sldId id="297" r:id="rId22"/>
    <p:sldId id="298" r:id="rId23"/>
    <p:sldId id="299" r:id="rId24"/>
    <p:sldId id="300" r:id="rId25"/>
    <p:sldId id="398" r:id="rId26"/>
    <p:sldId id="301" r:id="rId27"/>
    <p:sldId id="302" r:id="rId28"/>
    <p:sldId id="303" r:id="rId29"/>
    <p:sldId id="304" r:id="rId30"/>
    <p:sldId id="305" r:id="rId31"/>
    <p:sldId id="306" r:id="rId32"/>
    <p:sldId id="309" r:id="rId33"/>
    <p:sldId id="403" r:id="rId34"/>
    <p:sldId id="404" r:id="rId35"/>
    <p:sldId id="319" r:id="rId36"/>
    <p:sldId id="310" r:id="rId37"/>
    <p:sldId id="311" r:id="rId38"/>
    <p:sldId id="409" r:id="rId39"/>
    <p:sldId id="314" r:id="rId40"/>
    <p:sldId id="315" r:id="rId41"/>
    <p:sldId id="317" r:id="rId42"/>
    <p:sldId id="320" r:id="rId43"/>
    <p:sldId id="325" r:id="rId44"/>
    <p:sldId id="326" r:id="rId45"/>
    <p:sldId id="327" r:id="rId46"/>
    <p:sldId id="328" r:id="rId47"/>
    <p:sldId id="329" r:id="rId48"/>
    <p:sldId id="330" r:id="rId49"/>
    <p:sldId id="333" r:id="rId50"/>
    <p:sldId id="334" r:id="rId51"/>
    <p:sldId id="335" r:id="rId52"/>
    <p:sldId id="339" r:id="rId53"/>
    <p:sldId id="340" r:id="rId54"/>
    <p:sldId id="341" r:id="rId55"/>
    <p:sldId id="342" r:id="rId56"/>
    <p:sldId id="343" r:id="rId57"/>
    <p:sldId id="345" r:id="rId58"/>
    <p:sldId id="346" r:id="rId59"/>
    <p:sldId id="347" r:id="rId60"/>
    <p:sldId id="407" r:id="rId61"/>
    <p:sldId id="351" r:id="rId62"/>
    <p:sldId id="352" r:id="rId63"/>
    <p:sldId id="354" r:id="rId64"/>
    <p:sldId id="355" r:id="rId65"/>
    <p:sldId id="356" r:id="rId66"/>
    <p:sldId id="357" r:id="rId67"/>
    <p:sldId id="358" r:id="rId68"/>
    <p:sldId id="360" r:id="rId69"/>
    <p:sldId id="410" r:id="rId70"/>
    <p:sldId id="365" r:id="rId71"/>
    <p:sldId id="366" r:id="rId72"/>
    <p:sldId id="367" r:id="rId73"/>
    <p:sldId id="411" r:id="rId74"/>
    <p:sldId id="369" r:id="rId75"/>
    <p:sldId id="370" r:id="rId76"/>
    <p:sldId id="372" r:id="rId77"/>
    <p:sldId id="373" r:id="rId78"/>
    <p:sldId id="375" r:id="rId79"/>
    <p:sldId id="376" r:id="rId80"/>
    <p:sldId id="378" r:id="rId81"/>
    <p:sldId id="379" r:id="rId82"/>
    <p:sldId id="382" r:id="rId83"/>
    <p:sldId id="383" r:id="rId84"/>
    <p:sldId id="391" r:id="rId85"/>
    <p:sldId id="385" r:id="rId86"/>
    <p:sldId id="384" r:id="rId87"/>
    <p:sldId id="414" r:id="rId88"/>
    <p:sldId id="390" r:id="rId89"/>
    <p:sldId id="416" r:id="rId90"/>
    <p:sldId id="417" r:id="rId91"/>
    <p:sldId id="392" r:id="rId92"/>
    <p:sldId id="393" r:id="rId93"/>
    <p:sldId id="394" r:id="rId94"/>
    <p:sldId id="415" r:id="rId95"/>
    <p:sldId id="412"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D900"/>
    <a:srgbClr val="FDD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3" autoAdjust="0"/>
    <p:restoredTop sz="93108" autoAdjust="0"/>
  </p:normalViewPr>
  <p:slideViewPr>
    <p:cSldViewPr>
      <p:cViewPr varScale="1">
        <p:scale>
          <a:sx n="108" d="100"/>
          <a:sy n="108" d="100"/>
        </p:scale>
        <p:origin x="1572" y="10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39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slide" Target="slides/slide83.xml"/><Relationship Id="rId97"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1.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slide" Target="slides/slide81.xml"/><Relationship Id="rId5" Type="http://schemas.openxmlformats.org/officeDocument/2006/relationships/slideMaster" Target="slideMasters/slideMaster4.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presProps" Target="presProps.xml"/><Relationship Id="rId3" Type="http://schemas.openxmlformats.org/officeDocument/2006/relationships/slideMaster" Target="slideMasters/slideMaster2.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3.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NOAC</c:v>
                </c:pt>
              </c:strCache>
            </c:strRef>
          </c:tx>
          <c:spPr>
            <a:solidFill>
              <a:schemeClr val="bg1">
                <a:lumMod val="65000"/>
              </a:schemeClr>
            </a:solidFill>
          </c:spPr>
          <c:invertIfNegative val="0"/>
          <c:cat>
            <c:strRef>
              <c:f>Sheet1!$A$2:$A$4</c:f>
              <c:strCache>
                <c:ptCount val="3"/>
                <c:pt idx="0">
                  <c:v>RE-LY </c:v>
                </c:pt>
                <c:pt idx="1">
                  <c:v>ROCKET AF </c:v>
                </c:pt>
                <c:pt idx="2">
                  <c:v>ARISTOTLE </c:v>
                </c:pt>
              </c:strCache>
            </c:strRef>
          </c:cat>
          <c:val>
            <c:numRef>
              <c:f>Sheet1!$B$2:$B$4</c:f>
              <c:numCache>
                <c:formatCode>General</c:formatCode>
                <c:ptCount val="3"/>
                <c:pt idx="0">
                  <c:v>3.3</c:v>
                </c:pt>
                <c:pt idx="1">
                  <c:v>3.6</c:v>
                </c:pt>
                <c:pt idx="2">
                  <c:v>2.1</c:v>
                </c:pt>
              </c:numCache>
            </c:numRef>
          </c:val>
        </c:ser>
        <c:ser>
          <c:idx val="1"/>
          <c:order val="1"/>
          <c:tx>
            <c:strRef>
              <c:f>Sheet1!$C$1</c:f>
              <c:strCache>
                <c:ptCount val="1"/>
                <c:pt idx="0">
                  <c:v>Warfarin</c:v>
                </c:pt>
              </c:strCache>
            </c:strRef>
          </c:tx>
          <c:spPr>
            <a:solidFill>
              <a:srgbClr val="A50021"/>
            </a:solidFill>
            <a:ln>
              <a:noFill/>
            </a:ln>
          </c:spPr>
          <c:invertIfNegative val="0"/>
          <c:cat>
            <c:strRef>
              <c:f>Sheet1!$A$2:$A$4</c:f>
              <c:strCache>
                <c:ptCount val="3"/>
                <c:pt idx="0">
                  <c:v>RE-LY </c:v>
                </c:pt>
                <c:pt idx="1">
                  <c:v>ROCKET AF </c:v>
                </c:pt>
                <c:pt idx="2">
                  <c:v>ARISTOTLE </c:v>
                </c:pt>
              </c:strCache>
            </c:strRef>
          </c:cat>
          <c:val>
            <c:numRef>
              <c:f>Sheet1!$C$2:$C$4</c:f>
              <c:numCache>
                <c:formatCode>General</c:formatCode>
                <c:ptCount val="3"/>
                <c:pt idx="0">
                  <c:v>3.6</c:v>
                </c:pt>
                <c:pt idx="1">
                  <c:v>3.4</c:v>
                </c:pt>
                <c:pt idx="2">
                  <c:v>3.1</c:v>
                </c:pt>
              </c:numCache>
            </c:numRef>
          </c:val>
        </c:ser>
        <c:dLbls>
          <c:showLegendKey val="0"/>
          <c:showVal val="0"/>
          <c:showCatName val="0"/>
          <c:showSerName val="0"/>
          <c:showPercent val="0"/>
          <c:showBubbleSize val="0"/>
        </c:dLbls>
        <c:gapWidth val="150"/>
        <c:axId val="193673312"/>
        <c:axId val="193672920"/>
      </c:barChart>
      <c:catAx>
        <c:axId val="193673312"/>
        <c:scaling>
          <c:orientation val="minMax"/>
        </c:scaling>
        <c:delete val="0"/>
        <c:axPos val="b"/>
        <c:numFmt formatCode="General" sourceLinked="0"/>
        <c:majorTickMark val="out"/>
        <c:minorTickMark val="none"/>
        <c:tickLblPos val="nextTo"/>
        <c:txPr>
          <a:bodyPr/>
          <a:lstStyle/>
          <a:p>
            <a:pPr>
              <a:defRPr sz="1200" b="1">
                <a:solidFill>
                  <a:schemeClr val="bg1"/>
                </a:solidFill>
              </a:defRPr>
            </a:pPr>
            <a:endParaRPr lang="en-US"/>
          </a:p>
        </c:txPr>
        <c:crossAx val="193672920"/>
        <c:crosses val="autoZero"/>
        <c:auto val="1"/>
        <c:lblAlgn val="ctr"/>
        <c:lblOffset val="100"/>
        <c:noMultiLvlLbl val="0"/>
      </c:catAx>
      <c:valAx>
        <c:axId val="193672920"/>
        <c:scaling>
          <c:orientation val="minMax"/>
        </c:scaling>
        <c:delete val="0"/>
        <c:axPos val="l"/>
        <c:majorGridlines>
          <c:spPr>
            <a:ln>
              <a:noFill/>
            </a:ln>
          </c:spPr>
        </c:majorGridlines>
        <c:numFmt formatCode="General" sourceLinked="1"/>
        <c:majorTickMark val="out"/>
        <c:minorTickMark val="none"/>
        <c:tickLblPos val="nextTo"/>
        <c:crossAx val="193673312"/>
        <c:crosses val="autoZero"/>
        <c:crossBetween val="between"/>
        <c:majorUnit val="1"/>
      </c:valAx>
    </c:plotArea>
    <c:legend>
      <c:legendPos val="r"/>
      <c:legendEntry>
        <c:idx val="0"/>
        <c:txPr>
          <a:bodyPr/>
          <a:lstStyle/>
          <a:p>
            <a:pPr>
              <a:defRPr>
                <a:solidFill>
                  <a:schemeClr val="bg1"/>
                </a:solidFill>
              </a:defRPr>
            </a:pPr>
            <a:endParaRPr lang="en-US"/>
          </a:p>
        </c:txPr>
      </c:legendEntry>
      <c:legendEntry>
        <c:idx val="1"/>
        <c:txPr>
          <a:bodyPr/>
          <a:lstStyle/>
          <a:p>
            <a:pPr>
              <a:defRPr>
                <a:solidFill>
                  <a:srgbClr val="FF0000"/>
                </a:solidFill>
              </a:defRPr>
            </a:pPr>
            <a:endParaRPr lang="en-US"/>
          </a:p>
        </c:txPr>
      </c:legendEntry>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Imputed Ischemic Stroke Rate*</c:v>
                </c:pt>
              </c:strCache>
            </c:strRef>
          </c:tx>
          <c:spPr>
            <a:solidFill>
              <a:schemeClr val="bg1">
                <a:lumMod val="65000"/>
              </a:schemeClr>
            </a:solidFill>
          </c:spPr>
          <c:invertIfNegative val="0"/>
          <c:cat>
            <c:strRef>
              <c:f>Sheet1!$A$2:$A$4</c:f>
              <c:strCache>
                <c:ptCount val="3"/>
                <c:pt idx="0">
                  <c:v>PROTECT AF</c:v>
                </c:pt>
                <c:pt idx="1">
                  <c:v>PREVAIL Only</c:v>
                </c:pt>
                <c:pt idx="2">
                  <c:v>CAP</c:v>
                </c:pt>
              </c:strCache>
            </c:strRef>
          </c:cat>
          <c:val>
            <c:numRef>
              <c:f>Sheet1!$B$2:$B$4</c:f>
              <c:numCache>
                <c:formatCode>General</c:formatCode>
                <c:ptCount val="3"/>
                <c:pt idx="0">
                  <c:v>6.2</c:v>
                </c:pt>
                <c:pt idx="1">
                  <c:v>6.9</c:v>
                </c:pt>
                <c:pt idx="2">
                  <c:v>7.1</c:v>
                </c:pt>
              </c:numCache>
            </c:numRef>
          </c:val>
        </c:ser>
        <c:ser>
          <c:idx val="1"/>
          <c:order val="1"/>
          <c:tx>
            <c:strRef>
              <c:f>Sheet1!$C$1</c:f>
              <c:strCache>
                <c:ptCount val="1"/>
                <c:pt idx="0">
                  <c:v>Observed WATCHMAN Ischemic Stroke Rate</c:v>
                </c:pt>
              </c:strCache>
            </c:strRef>
          </c:tx>
          <c:spPr>
            <a:solidFill>
              <a:schemeClr val="accent1"/>
            </a:solidFill>
          </c:spPr>
          <c:invertIfNegative val="0"/>
          <c:cat>
            <c:strRef>
              <c:f>Sheet1!$A$2:$A$4</c:f>
              <c:strCache>
                <c:ptCount val="3"/>
                <c:pt idx="0">
                  <c:v>PROTECT AF</c:v>
                </c:pt>
                <c:pt idx="1">
                  <c:v>PREVAIL Only</c:v>
                </c:pt>
                <c:pt idx="2">
                  <c:v>CAP</c:v>
                </c:pt>
              </c:strCache>
            </c:strRef>
          </c:cat>
          <c:val>
            <c:numRef>
              <c:f>Sheet1!$C$2:$C$4</c:f>
              <c:numCache>
                <c:formatCode>General</c:formatCode>
                <c:ptCount val="3"/>
                <c:pt idx="0">
                  <c:v>1.3</c:v>
                </c:pt>
                <c:pt idx="1">
                  <c:v>2.2999999999999998</c:v>
                </c:pt>
                <c:pt idx="2">
                  <c:v>1.2</c:v>
                </c:pt>
              </c:numCache>
            </c:numRef>
          </c:val>
        </c:ser>
        <c:dLbls>
          <c:showLegendKey val="0"/>
          <c:showVal val="0"/>
          <c:showCatName val="0"/>
          <c:showSerName val="0"/>
          <c:showPercent val="0"/>
          <c:showBubbleSize val="0"/>
        </c:dLbls>
        <c:gapWidth val="150"/>
        <c:axId val="199211104"/>
        <c:axId val="199211496"/>
      </c:barChart>
      <c:catAx>
        <c:axId val="199211104"/>
        <c:scaling>
          <c:orientation val="minMax"/>
        </c:scaling>
        <c:delete val="0"/>
        <c:axPos val="b"/>
        <c:numFmt formatCode="General" sourceLinked="0"/>
        <c:majorTickMark val="out"/>
        <c:minorTickMark val="none"/>
        <c:tickLblPos val="nextTo"/>
        <c:txPr>
          <a:bodyPr/>
          <a:lstStyle/>
          <a:p>
            <a:pPr>
              <a:defRPr b="1">
                <a:solidFill>
                  <a:schemeClr val="bg1"/>
                </a:solidFill>
              </a:defRPr>
            </a:pPr>
            <a:endParaRPr lang="en-US"/>
          </a:p>
        </c:txPr>
        <c:crossAx val="199211496"/>
        <c:crosses val="autoZero"/>
        <c:auto val="1"/>
        <c:lblAlgn val="ctr"/>
        <c:lblOffset val="100"/>
        <c:noMultiLvlLbl val="0"/>
      </c:catAx>
      <c:valAx>
        <c:axId val="199211496"/>
        <c:scaling>
          <c:orientation val="minMax"/>
        </c:scaling>
        <c:delete val="0"/>
        <c:axPos val="l"/>
        <c:majorGridlines>
          <c:spPr>
            <a:ln>
              <a:noFill/>
            </a:ln>
          </c:spPr>
        </c:majorGridlines>
        <c:numFmt formatCode="General" sourceLinked="1"/>
        <c:majorTickMark val="out"/>
        <c:minorTickMark val="none"/>
        <c:tickLblPos val="nextTo"/>
        <c:crossAx val="199211104"/>
        <c:crosses val="autoZero"/>
        <c:crossBetween val="between"/>
      </c:valAx>
    </c:plotArea>
    <c:legend>
      <c:legendPos val="r"/>
      <c:legendEntry>
        <c:idx val="0"/>
        <c:txPr>
          <a:bodyPr/>
          <a:lstStyle/>
          <a:p>
            <a:pPr>
              <a:defRPr>
                <a:solidFill>
                  <a:srgbClr val="FFD900"/>
                </a:solidFill>
              </a:defRPr>
            </a:pPr>
            <a:endParaRPr lang="en-US"/>
          </a:p>
        </c:txPr>
      </c:legendEntry>
      <c:legendEntry>
        <c:idx val="1"/>
        <c:txPr>
          <a:bodyPr/>
          <a:lstStyle/>
          <a:p>
            <a:pPr>
              <a:defRPr>
                <a:solidFill>
                  <a:srgbClr val="FFD900"/>
                </a:solidFill>
              </a:defRPr>
            </a:pPr>
            <a:endParaRPr lang="en-US"/>
          </a:p>
        </c:txPr>
      </c:legendEntry>
      <c:layout>
        <c:manualLayout>
          <c:xMode val="edge"/>
          <c:yMode val="edge"/>
          <c:x val="0.65814741907261587"/>
          <c:y val="0.21903469488188976"/>
          <c:w val="0.31060252624671914"/>
          <c:h val="0.53522244094488192"/>
        </c:manualLayout>
      </c:layout>
      <c:overlay val="0"/>
      <c:txPr>
        <a:bodyPr/>
        <a:lstStyle/>
        <a:p>
          <a:pPr>
            <a:defRPr>
              <a:solidFill>
                <a:srgbClr val="00467F"/>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79166666666664E-2"/>
          <c:y val="3.5256410256410256E-2"/>
          <c:w val="0.90725"/>
          <c:h val="0.87076955118192234"/>
        </c:manualLayout>
      </c:layout>
      <c:scatterChart>
        <c:scatterStyle val="lineMarker"/>
        <c:varyColors val="0"/>
        <c:ser>
          <c:idx val="0"/>
          <c:order val="0"/>
          <c:spPr>
            <a:ln w="28575">
              <a:noFill/>
            </a:ln>
            <a:effectLst>
              <a:outerShdw blurRad="50800" dist="38100" dir="2700000" algn="tl" rotWithShape="0">
                <a:prstClr val="black">
                  <a:alpha val="40000"/>
                </a:prstClr>
              </a:outerShdw>
            </a:effectLst>
          </c:spPr>
          <c:marker>
            <c:symbol val="circle"/>
            <c:size val="14"/>
            <c:spPr>
              <a:solidFill>
                <a:srgbClr val="0070C0"/>
              </a:solidFill>
              <a:ln w="12700">
                <a:solidFill>
                  <a:srgbClr val="FF6600"/>
                </a:solidFill>
              </a:ln>
              <a:effectLst>
                <a:outerShdw blurRad="50800" dist="38100" dir="2700000" algn="tl" rotWithShape="0">
                  <a:prstClr val="black">
                    <a:alpha val="40000"/>
                  </a:prstClr>
                </a:outerShdw>
              </a:effectLst>
              <a:scene3d>
                <a:camera prst="orthographicFront"/>
                <a:lightRig rig="threePt" dir="t"/>
              </a:scene3d>
              <a:sp3d/>
            </c:spPr>
          </c:marker>
          <c:dPt>
            <c:idx val="0"/>
            <c:marker>
              <c:symbol val="diamond"/>
              <c:size val="20"/>
            </c:marker>
            <c:bubble3D val="0"/>
          </c:dPt>
          <c:dPt>
            <c:idx val="3"/>
            <c:bubble3D val="0"/>
          </c:dPt>
          <c:dPt>
            <c:idx val="4"/>
            <c:bubble3D val="0"/>
          </c:dPt>
          <c:errBars>
            <c:errDir val="x"/>
            <c:errBarType val="both"/>
            <c:errValType val="cust"/>
            <c:noEndCap val="0"/>
            <c:plus>
              <c:numRef>
                <c:f>Sheet1!$F$2:$F$10</c:f>
                <c:numCache>
                  <c:formatCode>General</c:formatCode>
                  <c:ptCount val="9"/>
                  <c:pt idx="0">
                    <c:v>0.37099999999999989</c:v>
                  </c:pt>
                  <c:pt idx="1">
                    <c:v>0.66900000000000004</c:v>
                  </c:pt>
                  <c:pt idx="2">
                    <c:v>1.8519999999999999</c:v>
                  </c:pt>
                  <c:pt idx="3">
                    <c:v>0.39600000000000002</c:v>
                  </c:pt>
                  <c:pt idx="4">
                    <c:v>1.5310000000000001</c:v>
                  </c:pt>
                  <c:pt idx="5">
                    <c:v>0.33000000000000007</c:v>
                  </c:pt>
                  <c:pt idx="6">
                    <c:v>0.29600000000000004</c:v>
                  </c:pt>
                  <c:pt idx="7">
                    <c:v>0.44800000000000006</c:v>
                  </c:pt>
                  <c:pt idx="8">
                    <c:v>0.26500000000000001</c:v>
                  </c:pt>
                </c:numCache>
              </c:numRef>
            </c:plus>
            <c:minus>
              <c:numRef>
                <c:f>Sheet1!$E$2:$E$10</c:f>
                <c:numCache>
                  <c:formatCode>General</c:formatCode>
                  <c:ptCount val="9"/>
                  <c:pt idx="0">
                    <c:v>0.252</c:v>
                  </c:pt>
                  <c:pt idx="1">
                    <c:v>0.40400000000000003</c:v>
                  </c:pt>
                  <c:pt idx="2">
                    <c:v>0.95000000000000018</c:v>
                  </c:pt>
                  <c:pt idx="3">
                    <c:v>0.14000000000000001</c:v>
                  </c:pt>
                  <c:pt idx="4">
                    <c:v>0.77200000000000002</c:v>
                  </c:pt>
                  <c:pt idx="5">
                    <c:v>0.19500000000000001</c:v>
                  </c:pt>
                  <c:pt idx="6">
                    <c:v>0.20999999999999996</c:v>
                  </c:pt>
                  <c:pt idx="7">
                    <c:v>0.30899999999999994</c:v>
                  </c:pt>
                  <c:pt idx="8">
                    <c:v>0.17499999999999999</c:v>
                  </c:pt>
                </c:numCache>
              </c:numRef>
            </c:minus>
            <c:spPr>
              <a:ln w="28575">
                <a:solidFill>
                  <a:schemeClr val="accent6">
                    <a:lumMod val="75000"/>
                  </a:schemeClr>
                </a:solidFill>
              </a:ln>
              <a:effectLst>
                <a:outerShdw blurRad="50800" dist="38100" dir="2700000" algn="tl" rotWithShape="0">
                  <a:prstClr val="black">
                    <a:alpha val="40000"/>
                  </a:prstClr>
                </a:outerShdw>
              </a:effectLst>
            </c:spPr>
          </c:errBars>
          <c:xVal>
            <c:numRef>
              <c:f>Sheet1!$A$2:$A$10</c:f>
              <c:numCache>
                <c:formatCode>General</c:formatCode>
                <c:ptCount val="9"/>
                <c:pt idx="0">
                  <c:v>0.78500000000000003</c:v>
                </c:pt>
                <c:pt idx="1">
                  <c:v>1.02</c:v>
                </c:pt>
                <c:pt idx="2">
                  <c:v>1.9510000000000001</c:v>
                </c:pt>
                <c:pt idx="3">
                  <c:v>0.216</c:v>
                </c:pt>
                <c:pt idx="4">
                  <c:v>1.556</c:v>
                </c:pt>
                <c:pt idx="5">
                  <c:v>0.47799999999999998</c:v>
                </c:pt>
                <c:pt idx="6">
                  <c:v>0.73399999999999999</c:v>
                </c:pt>
                <c:pt idx="7">
                  <c:v>0.995</c:v>
                </c:pt>
                <c:pt idx="8">
                  <c:v>0.50800000000000001</c:v>
                </c:pt>
              </c:numCache>
            </c:numRef>
          </c:xVal>
          <c:yVal>
            <c:numRef>
              <c:f>Sheet1!$B$2:$B$10</c:f>
              <c:numCache>
                <c:formatCode>General</c:formatCode>
                <c:ptCount val="9"/>
                <c:pt idx="0">
                  <c:v>8.8000000000000007</c:v>
                </c:pt>
                <c:pt idx="1">
                  <c:v>7.8</c:v>
                </c:pt>
                <c:pt idx="2">
                  <c:v>6.8</c:v>
                </c:pt>
                <c:pt idx="3">
                  <c:v>6.1</c:v>
                </c:pt>
                <c:pt idx="4">
                  <c:v>5.2</c:v>
                </c:pt>
                <c:pt idx="5">
                  <c:v>4.3</c:v>
                </c:pt>
                <c:pt idx="6">
                  <c:v>3</c:v>
                </c:pt>
                <c:pt idx="7">
                  <c:v>2.2000000000000002</c:v>
                </c:pt>
                <c:pt idx="8">
                  <c:v>1.2</c:v>
                </c:pt>
              </c:numCache>
            </c:numRef>
          </c:yVal>
          <c:smooth val="0"/>
        </c:ser>
        <c:dLbls>
          <c:showLegendKey val="0"/>
          <c:showVal val="0"/>
          <c:showCatName val="0"/>
          <c:showSerName val="0"/>
          <c:showPercent val="0"/>
          <c:showBubbleSize val="0"/>
        </c:dLbls>
        <c:axId val="199213064"/>
        <c:axId val="199213456"/>
      </c:scatterChart>
      <c:valAx>
        <c:axId val="199213064"/>
        <c:scaling>
          <c:logBase val="10"/>
          <c:orientation val="minMax"/>
          <c:min val="1.0000000000000002E-2"/>
        </c:scaling>
        <c:delete val="0"/>
        <c:axPos val="b"/>
        <c:numFmt formatCode="General" sourceLinked="1"/>
        <c:majorTickMark val="out"/>
        <c:minorTickMark val="none"/>
        <c:tickLblPos val="nextTo"/>
        <c:spPr>
          <a:ln w="19050">
            <a:solidFill>
              <a:schemeClr val="accent6">
                <a:lumMod val="75000"/>
              </a:schemeClr>
            </a:solidFill>
          </a:ln>
        </c:spPr>
        <c:crossAx val="199213456"/>
        <c:crosses val="autoZero"/>
        <c:crossBetween val="midCat"/>
        <c:majorUnit val="1"/>
      </c:valAx>
      <c:valAx>
        <c:axId val="199213456"/>
        <c:scaling>
          <c:orientation val="minMax"/>
          <c:max val="9.1999999999999993"/>
          <c:min val="0"/>
        </c:scaling>
        <c:delete val="0"/>
        <c:axPos val="l"/>
        <c:numFmt formatCode="General" sourceLinked="1"/>
        <c:majorTickMark val="none"/>
        <c:minorTickMark val="none"/>
        <c:tickLblPos val="none"/>
        <c:spPr>
          <a:ln w="25400">
            <a:solidFill>
              <a:srgbClr val="FF6600"/>
            </a:solidFill>
            <a:prstDash val="dash"/>
          </a:ln>
        </c:spPr>
        <c:crossAx val="199213064"/>
        <c:crossesAt val="1"/>
        <c:crossBetween val="midCat"/>
      </c:valAx>
    </c:plotArea>
    <c:plotVisOnly val="1"/>
    <c:dispBlanksAs val="gap"/>
    <c:showDLblsOverMax val="0"/>
  </c:chart>
  <c:txPr>
    <a:bodyPr/>
    <a:lstStyle/>
    <a:p>
      <a:pPr>
        <a:defRPr sz="1400" b="1">
          <a:solidFill>
            <a:schemeClr val="accent6">
              <a:lumMod val="75000"/>
            </a:schemeClr>
          </a:solidFill>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69BD5-665F-4DD3-95C2-570E5AE69A59}" type="datetimeFigureOut">
              <a:rPr lang="en-US" smtClean="0"/>
              <a:t>6/1/2016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AFF443-48A1-445F-9E75-FCB18743A409}" type="slidenum">
              <a:rPr lang="en-US" smtClean="0"/>
              <a:t>‹#›</a:t>
            </a:fld>
            <a:endParaRPr lang="en-US"/>
          </a:p>
        </p:txBody>
      </p:sp>
    </p:spTree>
    <p:extLst>
      <p:ext uri="{BB962C8B-B14F-4D97-AF65-F5344CB8AC3E}">
        <p14:creationId xmlns:p14="http://schemas.microsoft.com/office/powerpoint/2010/main" val="289925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609049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19</a:t>
            </a:fld>
            <a:endParaRPr lang="en-AU" dirty="0"/>
          </a:p>
        </p:txBody>
      </p:sp>
    </p:spTree>
    <p:extLst>
      <p:ext uri="{BB962C8B-B14F-4D97-AF65-F5344CB8AC3E}">
        <p14:creationId xmlns:p14="http://schemas.microsoft.com/office/powerpoint/2010/main" val="641238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366">
              <a:defRPr/>
            </a:pPr>
            <a:r>
              <a:rPr lang="en-AU" b="1" dirty="0" smtClean="0"/>
              <a:t>(GP facilitator) </a:t>
            </a:r>
            <a:r>
              <a:rPr lang="en-AU" dirty="0" smtClean="0"/>
              <a:t>Key message: Introduce case study patient</a:t>
            </a:r>
          </a:p>
          <a:p>
            <a:pPr defTabSz="875366">
              <a:defRPr/>
            </a:pPr>
            <a:endParaRPr lang="en-AU" dirty="0" smtClean="0"/>
          </a:p>
          <a:p>
            <a:pPr defTabSz="875366">
              <a:defRPr/>
            </a:pPr>
            <a:r>
              <a:rPr lang="en-AU" dirty="0" smtClean="0"/>
              <a:t>Jill is an 80 year old female patient. </a:t>
            </a:r>
            <a:r>
              <a:rPr lang="en-AU" baseline="0" dirty="0" smtClean="0"/>
              <a:t>She is married with 3 children and 5 grandchildren.</a:t>
            </a:r>
            <a:endParaRPr lang="en-AU" dirty="0" smtClean="0"/>
          </a:p>
          <a:p>
            <a:endParaRPr lang="en-AU" dirty="0" smtClean="0"/>
          </a:p>
          <a:p>
            <a:r>
              <a:rPr lang="en-AU" dirty="0" smtClean="0"/>
              <a:t>Her medical records show</a:t>
            </a:r>
            <a:r>
              <a:rPr lang="en-AU" baseline="0" dirty="0" smtClean="0"/>
              <a:t> that she was diagnosed with hypertension 4 years ago (2 readings of &gt;140/90 mmHg), and she is currently taking </a:t>
            </a:r>
            <a:r>
              <a:rPr lang="en-AU" baseline="0" dirty="0" err="1" smtClean="0"/>
              <a:t>telmisartan</a:t>
            </a:r>
            <a:r>
              <a:rPr lang="en-AU" baseline="0" dirty="0" smtClean="0"/>
              <a:t> 40 mg (142/92 mmHg). Her most recent laboratory results (from 12 months ago) showed a serum creatinine of 79 µmol/L.</a:t>
            </a:r>
          </a:p>
          <a:p>
            <a:endParaRPr lang="en-AU" baseline="0" dirty="0" smtClean="0"/>
          </a:p>
          <a:p>
            <a:r>
              <a:rPr lang="en-AU" baseline="0" dirty="0" smtClean="0"/>
              <a:t>During a consultation, a rapid, irregular pulse was noted, leading her GP to suspect atrial fibrillation (AF). On questioning, she mentions noticing occasional palpitations with fatigue. An ECG performed during the consultation appeared to confirm atrial fibrillation.</a:t>
            </a:r>
          </a:p>
        </p:txBody>
      </p:sp>
      <p:sp>
        <p:nvSpPr>
          <p:cNvPr id="4" name="Slide Number Placeholder 3"/>
          <p:cNvSpPr>
            <a:spLocks noGrp="1"/>
          </p:cNvSpPr>
          <p:nvPr>
            <p:ph type="sldNum" sz="quarter" idx="10"/>
          </p:nvPr>
        </p:nvSpPr>
        <p:spPr/>
        <p:txBody>
          <a:bodyPr/>
          <a:lstStyle/>
          <a:p>
            <a:fld id="{71331D23-A3EA-4248-8FCA-14A0CEBF9153}" type="slidenum">
              <a:rPr lang="en-AU" smtClean="0"/>
              <a:t>21</a:t>
            </a:fld>
            <a:endParaRPr lang="en-AU" dirty="0"/>
          </a:p>
        </p:txBody>
      </p:sp>
    </p:spTree>
    <p:extLst>
      <p:ext uri="{BB962C8B-B14F-4D97-AF65-F5344CB8AC3E}">
        <p14:creationId xmlns:p14="http://schemas.microsoft.com/office/powerpoint/2010/main" val="2921294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normAutofit fontScale="92500" lnSpcReduction="20000"/>
          </a:bodyPr>
          <a:lstStyle/>
          <a:p>
            <a:pPr defTabSz="875447"/>
            <a:r>
              <a:rPr lang="en-AU" b="1" dirty="0" smtClean="0"/>
              <a:t>GP facilitator to lead 10 minute discussion with input from cardiologist on who and when to refer a patient with suspected (or confirmed) AF to their local cardiologist.  </a:t>
            </a:r>
          </a:p>
          <a:p>
            <a:endParaRPr lang="en-AU" dirty="0"/>
          </a:p>
          <a:p>
            <a:r>
              <a:rPr lang="en-AU" dirty="0" smtClean="0"/>
              <a:t>Referring practices may vary according to location. The discussion should be individualised for each meeting as appropriate, so that it is personalised to the cardiologist specialist speaker. </a:t>
            </a:r>
            <a:r>
              <a:rPr lang="en-AU" b="1" dirty="0" smtClean="0"/>
              <a:t>The aim is to assist in setting up local referral networks that are specific to the speaker’s and participants’ own requirements and preferences</a:t>
            </a:r>
            <a:r>
              <a:rPr lang="en-AU" dirty="0" smtClean="0"/>
              <a:t> on who to refer and which patients can be managed by their GP.</a:t>
            </a:r>
          </a:p>
          <a:p>
            <a:endParaRPr lang="en-AU" dirty="0"/>
          </a:p>
          <a:p>
            <a:r>
              <a:rPr lang="en-AU" dirty="0" smtClean="0"/>
              <a:t>Discussion </a:t>
            </a:r>
            <a:r>
              <a:rPr lang="en-AU" dirty="0"/>
              <a:t>topics may include but are not limited to:</a:t>
            </a:r>
          </a:p>
          <a:p>
            <a:pPr marL="164131" indent="-164131">
              <a:buFont typeface="Arial" panose="020B0604020202020204" pitchFamily="34" charset="0"/>
              <a:buChar char="•"/>
            </a:pPr>
            <a:r>
              <a:rPr lang="en-AU" dirty="0"/>
              <a:t>Who should carry out ECG confirmation of suspected AF?</a:t>
            </a:r>
          </a:p>
          <a:p>
            <a:pPr marL="164131" indent="-164131">
              <a:buFont typeface="Arial" panose="020B0604020202020204" pitchFamily="34" charset="0"/>
              <a:buChar char="•"/>
            </a:pPr>
            <a:r>
              <a:rPr lang="en-AU" dirty="0"/>
              <a:t>How </a:t>
            </a:r>
            <a:r>
              <a:rPr lang="en-AU" dirty="0" smtClean="0"/>
              <a:t>to differentiate </a:t>
            </a:r>
            <a:r>
              <a:rPr lang="en-AU" dirty="0"/>
              <a:t>between valvular AF and non-valvular AF (NVAF</a:t>
            </a:r>
            <a:r>
              <a:rPr lang="en-AU" dirty="0" smtClean="0"/>
              <a:t>), and who should be responsible for doing this? </a:t>
            </a:r>
            <a:endParaRPr lang="en-AU" dirty="0"/>
          </a:p>
          <a:p>
            <a:pPr marL="164131" lvl="1" indent="-164131" defTabSz="875447">
              <a:buFont typeface="Arial" panose="020B0604020202020204" pitchFamily="34" charset="0"/>
              <a:buChar char="•"/>
            </a:pPr>
            <a:r>
              <a:rPr lang="en-AU" dirty="0" smtClean="0"/>
              <a:t>Which patients need urgent referral and when can patients wait for a standard</a:t>
            </a:r>
            <a:r>
              <a:rPr lang="en-AU" baseline="0" dirty="0" smtClean="0"/>
              <a:t> appointment</a:t>
            </a:r>
            <a:r>
              <a:rPr lang="en-AU" dirty="0" smtClean="0"/>
              <a:t>? (an example of criteria</a:t>
            </a:r>
            <a:r>
              <a:rPr lang="en-AU" baseline="0" dirty="0" smtClean="0"/>
              <a:t> for urgent/non-urgent referral is given on the next slide)</a:t>
            </a:r>
            <a:endParaRPr lang="en-AU" dirty="0" smtClean="0"/>
          </a:p>
          <a:p>
            <a:pPr marL="601854" lvl="1" indent="-164131">
              <a:buFont typeface="Arial" panose="020B0604020202020204" pitchFamily="34" charset="0"/>
              <a:buChar char="•"/>
            </a:pPr>
            <a:r>
              <a:rPr lang="en-AU" dirty="0" smtClean="0"/>
              <a:t>What should the GP do before referral? </a:t>
            </a:r>
          </a:p>
          <a:p>
            <a:pPr marL="164131" indent="-164131">
              <a:buFont typeface="Arial" panose="020B0604020202020204" pitchFamily="34" charset="0"/>
              <a:buChar char="•"/>
            </a:pPr>
            <a:r>
              <a:rPr lang="en-AU" dirty="0" smtClean="0"/>
              <a:t>What </a:t>
            </a:r>
            <a:r>
              <a:rPr lang="en-AU" dirty="0"/>
              <a:t>are the features of a ‘complex patient’ that the specialist would like to have referred to him/her? Consider:</a:t>
            </a:r>
          </a:p>
          <a:p>
            <a:pPr marL="601814" lvl="1" indent="-164131">
              <a:buFont typeface="Arial" panose="020B0604020202020204" pitchFamily="34" charset="0"/>
              <a:buChar char="•"/>
            </a:pPr>
            <a:r>
              <a:rPr lang="en-AU" dirty="0"/>
              <a:t>Age (what age is a ‘young’ and ‘old’ patient with NVAF; how does frailty affect this)</a:t>
            </a:r>
          </a:p>
          <a:p>
            <a:pPr marL="601814" lvl="1" indent="-164131">
              <a:buFont typeface="Arial" panose="020B0604020202020204" pitchFamily="34" charset="0"/>
              <a:buChar char="•"/>
            </a:pPr>
            <a:r>
              <a:rPr lang="en-AU" dirty="0"/>
              <a:t>Comorbidities (which ones?)</a:t>
            </a:r>
          </a:p>
          <a:p>
            <a:pPr marL="601814" lvl="1" indent="-164131">
              <a:buFont typeface="Arial" panose="020B0604020202020204" pitchFamily="34" charset="0"/>
              <a:buChar char="•"/>
            </a:pPr>
            <a:r>
              <a:rPr lang="en-AU" dirty="0"/>
              <a:t>Other patient factors (e.g. location, support)</a:t>
            </a:r>
          </a:p>
          <a:p>
            <a:endParaRPr lang="en-AU" dirty="0"/>
          </a:p>
          <a:p>
            <a:r>
              <a:rPr lang="en-AU" dirty="0"/>
              <a:t>What about patients already diagnosed with NVAF and taking warfarin? Under what circumstances should these patients be referred  to a cardiologist? </a:t>
            </a:r>
          </a:p>
          <a:p>
            <a:pPr marL="164131" indent="-164131">
              <a:buFont typeface="Arial" panose="020B0604020202020204" pitchFamily="34" charset="0"/>
              <a:buChar char="•"/>
            </a:pPr>
            <a:r>
              <a:rPr lang="en-AU" dirty="0"/>
              <a:t>Does the cardiologist have a role in maintaining an INR of 2–3?</a:t>
            </a:r>
          </a:p>
          <a:p>
            <a:pPr marL="164131" indent="-164131" defTabSz="875366">
              <a:buFont typeface="Arial" panose="020B0604020202020204" pitchFamily="34" charset="0"/>
              <a:buChar char="•"/>
              <a:defRPr/>
            </a:pPr>
            <a:r>
              <a:rPr lang="en-AU" dirty="0"/>
              <a:t>Does the cardiologist have a role in reviewing patients with labile INR?</a:t>
            </a:r>
          </a:p>
          <a:p>
            <a:pPr marL="164131" indent="-164131">
              <a:buFont typeface="Arial" panose="020B0604020202020204" pitchFamily="34" charset="0"/>
              <a:buChar char="•"/>
            </a:pPr>
            <a:r>
              <a:rPr lang="en-AU" dirty="0"/>
              <a:t>What is the role of the cardiologist </a:t>
            </a:r>
            <a:r>
              <a:rPr lang="en-AU" dirty="0" smtClean="0"/>
              <a:t>and GP in </a:t>
            </a:r>
            <a:r>
              <a:rPr lang="en-AU" dirty="0"/>
              <a:t>switching patients from warfarin to a NOAC?</a:t>
            </a:r>
          </a:p>
        </p:txBody>
      </p:sp>
      <p:sp>
        <p:nvSpPr>
          <p:cNvPr id="4" name="Slide Number Placeholder 3"/>
          <p:cNvSpPr>
            <a:spLocks noGrp="1"/>
          </p:cNvSpPr>
          <p:nvPr>
            <p:ph type="sldNum" sz="quarter" idx="10"/>
          </p:nvPr>
        </p:nvSpPr>
        <p:spPr/>
        <p:txBody>
          <a:bodyPr/>
          <a:lstStyle/>
          <a:p>
            <a:fld id="{71331D23-A3EA-4248-8FCA-14A0CEBF9153}" type="slidenum">
              <a:rPr lang="en-AU" smtClean="0"/>
              <a:t>22</a:t>
            </a:fld>
            <a:endParaRPr lang="en-AU" dirty="0"/>
          </a:p>
        </p:txBody>
      </p:sp>
    </p:spTree>
    <p:extLst>
      <p:ext uri="{BB962C8B-B14F-4D97-AF65-F5344CB8AC3E}">
        <p14:creationId xmlns:p14="http://schemas.microsoft.com/office/powerpoint/2010/main" val="976648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(Cardiologist presenter)</a:t>
            </a:r>
            <a:r>
              <a:rPr lang="en-AU" b="1" baseline="0" dirty="0" smtClean="0"/>
              <a:t> </a:t>
            </a:r>
            <a:r>
              <a:rPr lang="en-AU" dirty="0" smtClean="0"/>
              <a:t>Key message: </a:t>
            </a:r>
            <a:r>
              <a:rPr lang="en-AU" baseline="0" dirty="0" smtClean="0"/>
              <a:t>Criteria tailored for the local referral network should be developed during the discussion outlined in slide 8, and this slide completed in the participant workbooks.</a:t>
            </a:r>
          </a:p>
          <a:p>
            <a:r>
              <a:rPr lang="en-AU" baseline="0" dirty="0" smtClean="0"/>
              <a:t> </a:t>
            </a:r>
            <a:endParaRPr lang="en-AU" dirty="0" smtClean="0"/>
          </a:p>
          <a:p>
            <a:r>
              <a:rPr lang="en-AU" dirty="0" smtClean="0"/>
              <a:t>Notes</a:t>
            </a:r>
          </a:p>
          <a:p>
            <a:r>
              <a:rPr lang="en-AU" dirty="0" smtClean="0"/>
              <a:t>The urgency of the referral and the necessary appointment is often dictated by presenting signs and symptoms. For example, patients with poorly tolerated arrhythmia or distressing symptoms such as dyspnoea</a:t>
            </a:r>
            <a:r>
              <a:rPr lang="en-AU" baseline="0" dirty="0" smtClean="0"/>
              <a:t> or rapid palpitations may need rapid referral.</a:t>
            </a:r>
            <a:endParaRPr lang="en-AU" dirty="0" smtClean="0"/>
          </a:p>
          <a:p>
            <a:endParaRPr lang="en-AU" dirty="0" smtClean="0"/>
          </a:p>
          <a:p>
            <a:pPr defTabSz="875447"/>
            <a:r>
              <a:rPr lang="en-AU" baseline="0" dirty="0" smtClean="0"/>
              <a:t>If the patient does not meet criteria for urgent referral, a standard appointment to review the patient may be sufficient. Consideration should be given to what should be done before a non-urgent referral; for example initiation of an anticoagulant to ensure the patient’s stroke risk is reduced during the waiting period prior to the specialist appointment.</a:t>
            </a:r>
          </a:p>
          <a:p>
            <a:pPr defTabSz="875447"/>
            <a:endParaRPr lang="en-AU" baseline="0" dirty="0" smtClean="0"/>
          </a:p>
          <a:p>
            <a:r>
              <a:rPr lang="en-AU" baseline="0" dirty="0" smtClean="0"/>
              <a:t>Some patients may not require referral and can be managed in general practice.</a:t>
            </a:r>
          </a:p>
        </p:txBody>
      </p:sp>
      <p:sp>
        <p:nvSpPr>
          <p:cNvPr id="4" name="Slide Number Placeholder 3"/>
          <p:cNvSpPr>
            <a:spLocks noGrp="1"/>
          </p:cNvSpPr>
          <p:nvPr>
            <p:ph type="sldNum" sz="quarter" idx="10"/>
          </p:nvPr>
        </p:nvSpPr>
        <p:spPr/>
        <p:txBody>
          <a:bodyPr/>
          <a:lstStyle/>
          <a:p>
            <a:fld id="{71331D23-A3EA-4248-8FCA-14A0CEBF9153}" type="slidenum">
              <a:rPr lang="en-AU" smtClean="0"/>
              <a:t>23</a:t>
            </a:fld>
            <a:endParaRPr lang="en-AU" dirty="0"/>
          </a:p>
        </p:txBody>
      </p:sp>
    </p:spTree>
    <p:extLst>
      <p:ext uri="{BB962C8B-B14F-4D97-AF65-F5344CB8AC3E}">
        <p14:creationId xmlns:p14="http://schemas.microsoft.com/office/powerpoint/2010/main" val="1742442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b="1" dirty="0" smtClean="0"/>
              <a:t>(Cardiologist presenter with input from GP facilitator)</a:t>
            </a:r>
          </a:p>
          <a:p>
            <a:endParaRPr lang="en-AU" dirty="0"/>
          </a:p>
          <a:p>
            <a:r>
              <a:rPr lang="en-AU" dirty="0"/>
              <a:t>In Jill’s case, her GP referred her to the specialist speaker for confirmation of NVAF. Cardiologist speaker to state personal opinion on whether he/she would prefer Jill to be referred to him/her, and give reasons why/why not</a:t>
            </a:r>
            <a:r>
              <a:rPr lang="en-AU" dirty="0" smtClean="0"/>
              <a:t>. Also state</a:t>
            </a:r>
            <a:r>
              <a:rPr lang="en-AU" baseline="0" dirty="0" smtClean="0"/>
              <a:t> whether Jill should have been commenced on anticoagulation prior to referral</a:t>
            </a:r>
            <a:endParaRPr lang="en-AU" dirty="0"/>
          </a:p>
          <a:p>
            <a:endParaRPr lang="en-AU" dirty="0"/>
          </a:p>
          <a:p>
            <a:r>
              <a:rPr lang="en-AU" b="1" dirty="0" smtClean="0"/>
              <a:t>Brief Discussion (5 min, unless covered during</a:t>
            </a:r>
            <a:r>
              <a:rPr lang="en-AU" b="1" baseline="0" dirty="0" smtClean="0"/>
              <a:t> </a:t>
            </a:r>
            <a:r>
              <a:rPr lang="en-AU" b="1" dirty="0" smtClean="0"/>
              <a:t>previous</a:t>
            </a:r>
            <a:r>
              <a:rPr lang="en-AU" b="1" baseline="0" dirty="0" smtClean="0"/>
              <a:t> discussions</a:t>
            </a:r>
            <a:r>
              <a:rPr lang="en-AU" b="1" dirty="0" smtClean="0"/>
              <a:t>): Under </a:t>
            </a:r>
            <a:r>
              <a:rPr lang="en-AU" b="1" dirty="0"/>
              <a:t>what circumstances should anticoagulation be initiated before referral, to ensure the patient is covered for the period before a specialist consultation takes place?</a:t>
            </a:r>
          </a:p>
          <a:p>
            <a:endParaRPr lang="en-AU" dirty="0"/>
          </a:p>
          <a:p>
            <a:r>
              <a:rPr lang="en-AU" dirty="0"/>
              <a:t>The next slides look at Jill’s evaluation by her specialist.</a:t>
            </a:r>
          </a:p>
        </p:txBody>
      </p:sp>
      <p:sp>
        <p:nvSpPr>
          <p:cNvPr id="4" name="Slide Number Placeholder 3"/>
          <p:cNvSpPr>
            <a:spLocks noGrp="1"/>
          </p:cNvSpPr>
          <p:nvPr>
            <p:ph type="sldNum" sz="quarter" idx="10"/>
          </p:nvPr>
        </p:nvSpPr>
        <p:spPr/>
        <p:txBody>
          <a:bodyPr/>
          <a:lstStyle/>
          <a:p>
            <a:fld id="{71331D23-A3EA-4248-8FCA-14A0CEBF9153}" type="slidenum">
              <a:rPr lang="en-AU" smtClean="0"/>
              <a:t>24</a:t>
            </a:fld>
            <a:endParaRPr lang="en-AU" dirty="0"/>
          </a:p>
        </p:txBody>
      </p:sp>
    </p:spTree>
    <p:extLst>
      <p:ext uri="{BB962C8B-B14F-4D97-AF65-F5344CB8AC3E}">
        <p14:creationId xmlns:p14="http://schemas.microsoft.com/office/powerpoint/2010/main" val="3497994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xfrm>
            <a:off x="1141413" y="685800"/>
            <a:ext cx="4572000" cy="3429000"/>
          </a:xfrm>
          <a:ln/>
        </p:spPr>
      </p:sp>
      <p:sp>
        <p:nvSpPr>
          <p:cNvPr id="3" name="Notes Placeholder 2"/>
          <p:cNvSpPr>
            <a:spLocks noGrp="1"/>
          </p:cNvSpPr>
          <p:nvPr>
            <p:ph type="body" idx="1"/>
          </p:nvPr>
        </p:nvSpPr>
        <p:spPr>
          <a:xfrm>
            <a:off x="365827" y="4313209"/>
            <a:ext cx="6187586" cy="5440392"/>
          </a:xfrm>
          <a:noFill/>
          <a:ln/>
        </p:spPr>
        <p:txBody>
          <a:bodyPr lIns="91414" tIns="45707" rIns="91414" bIns="45707"/>
          <a:lstStyle/>
          <a:p>
            <a:pPr defTabSz="411203">
              <a:spcBef>
                <a:spcPct val="0"/>
              </a:spcBef>
              <a:spcAft>
                <a:spcPts val="540"/>
              </a:spcAft>
            </a:pPr>
            <a:r>
              <a:rPr lang="en-AU" b="1" dirty="0" smtClean="0"/>
              <a:t>(Cardiologist</a:t>
            </a:r>
            <a:r>
              <a:rPr lang="en-AU" b="1" baseline="0" dirty="0" smtClean="0"/>
              <a:t> presenter</a:t>
            </a:r>
            <a:r>
              <a:rPr lang="en-AU" b="1" dirty="0" smtClean="0"/>
              <a:t>) </a:t>
            </a:r>
            <a:r>
              <a:rPr lang="en-US" dirty="0" smtClean="0"/>
              <a:t>Key </a:t>
            </a:r>
            <a:r>
              <a:rPr lang="en-US" dirty="0"/>
              <a:t>message: </a:t>
            </a:r>
            <a:r>
              <a:rPr lang="en-US" dirty="0" smtClean="0"/>
              <a:t>Briefly describe evaluation of AF. The </a:t>
            </a:r>
            <a:r>
              <a:rPr lang="en-US" dirty="0"/>
              <a:t>diagnosis of AF is based on history and clinical examination and confirmed by ECG </a:t>
            </a:r>
            <a:r>
              <a:rPr lang="en-US" dirty="0" smtClean="0"/>
              <a:t>recording.</a:t>
            </a:r>
            <a:r>
              <a:rPr lang="en-US" baseline="30000" dirty="0" smtClean="0"/>
              <a:t>1,2</a:t>
            </a:r>
            <a:r>
              <a:rPr lang="en-US" baseline="0" dirty="0" smtClean="0"/>
              <a:t> A preliminary differentiation between valvular AF and NVAF can be made based on the absence of a history of mechanical heart valve and significant mitral stenosis</a:t>
            </a:r>
            <a:r>
              <a:rPr lang="en-US" dirty="0" smtClean="0"/>
              <a:t>. </a:t>
            </a:r>
            <a:endParaRPr lang="en-AU" dirty="0"/>
          </a:p>
          <a:p>
            <a:pPr defTabSz="411203">
              <a:spcBef>
                <a:spcPts val="540"/>
              </a:spcBef>
            </a:pPr>
            <a:r>
              <a:rPr lang="en-US" i="1" dirty="0"/>
              <a:t>History</a:t>
            </a:r>
          </a:p>
          <a:p>
            <a:pPr defTabSz="411203">
              <a:spcBef>
                <a:spcPct val="0"/>
              </a:spcBef>
              <a:spcAft>
                <a:spcPts val="540"/>
              </a:spcAft>
            </a:pPr>
            <a:r>
              <a:rPr lang="en-US" dirty="0"/>
              <a:t>The initial evaluation of a patient with suspected or confirmed AF involves characterising the pattern of the arrhythmia as paroxysmal (brief, transient) or persistent, determining its cause, and defining associated cardiac and extra-cardiac factors pertinent to the aetiology. The history and tolerability of any prior management should also be sought. A thorough history will result in a well-planned, focused work-up that serves as an effective guide to therapy. </a:t>
            </a:r>
          </a:p>
          <a:p>
            <a:pPr defTabSz="411203">
              <a:spcBef>
                <a:spcPct val="0"/>
              </a:spcBef>
              <a:spcAft>
                <a:spcPts val="540"/>
              </a:spcAft>
            </a:pPr>
            <a:r>
              <a:rPr lang="en-US" dirty="0"/>
              <a:t>An absence of </a:t>
            </a:r>
            <a:r>
              <a:rPr lang="en-US" dirty="0" smtClean="0"/>
              <a:t>significant </a:t>
            </a:r>
            <a:r>
              <a:rPr lang="en-US" dirty="0"/>
              <a:t>mitral stenosis or </a:t>
            </a:r>
            <a:r>
              <a:rPr lang="en-US" dirty="0" smtClean="0"/>
              <a:t>a history of mechanical </a:t>
            </a:r>
            <a:r>
              <a:rPr lang="en-US" dirty="0"/>
              <a:t>heart valve would suggest that, if AF is confirmed, it is non-valvular.</a:t>
            </a:r>
          </a:p>
          <a:p>
            <a:pPr defTabSz="411203">
              <a:spcBef>
                <a:spcPct val="0"/>
              </a:spcBef>
              <a:spcAft>
                <a:spcPts val="540"/>
              </a:spcAft>
            </a:pPr>
            <a:r>
              <a:rPr lang="en-US" i="1" dirty="0"/>
              <a:t>ECG</a:t>
            </a:r>
          </a:p>
          <a:p>
            <a:pPr defTabSz="411203">
              <a:spcBef>
                <a:spcPct val="0"/>
              </a:spcBef>
              <a:spcAft>
                <a:spcPts val="540"/>
              </a:spcAft>
            </a:pPr>
            <a:r>
              <a:rPr lang="en-US" dirty="0"/>
              <a:t>The diagnosis of AF requires confirmation by ECG (at least a single-lead recording) during an arrhythmia. This can be done using bedside or ambulatory techniques (e.g. bedside telemetry or ambulatory Holter recordings). It is important to identify short AF episodes, because the risk of stroke with AF is </a:t>
            </a:r>
            <a:r>
              <a:rPr lang="en-US" dirty="0" smtClean="0"/>
              <a:t>similar </a:t>
            </a:r>
            <a:r>
              <a:rPr lang="en-US" dirty="0"/>
              <a:t>with paroxysmal AF as with sustained forms of AF.</a:t>
            </a:r>
          </a:p>
          <a:p>
            <a:pPr defTabSz="411203">
              <a:spcBef>
                <a:spcPct val="0"/>
              </a:spcBef>
              <a:spcAft>
                <a:spcPts val="540"/>
              </a:spcAft>
            </a:pPr>
            <a:endParaRPr lang="en-US" dirty="0" smtClean="0"/>
          </a:p>
          <a:p>
            <a:pPr defTabSz="411203">
              <a:spcBef>
                <a:spcPct val="0"/>
              </a:spcBef>
              <a:spcAft>
                <a:spcPts val="540"/>
              </a:spcAft>
            </a:pPr>
            <a:r>
              <a:rPr lang="en-US" dirty="0" smtClean="0"/>
              <a:t>References</a:t>
            </a:r>
            <a:endParaRPr lang="en-US" dirty="0"/>
          </a:p>
          <a:p>
            <a:pPr defTabSz="411203">
              <a:spcBef>
                <a:spcPct val="0"/>
              </a:spcBef>
            </a:pPr>
            <a:r>
              <a:rPr lang="en-AU" dirty="0"/>
              <a:t>1. Fuster V </a:t>
            </a:r>
            <a:r>
              <a:rPr lang="en-AU" i="1" dirty="0"/>
              <a:t>et al. Circulation </a:t>
            </a:r>
            <a:r>
              <a:rPr lang="en-AU" dirty="0"/>
              <a:t>2006; 114: e257–354.</a:t>
            </a:r>
          </a:p>
          <a:p>
            <a:pPr defTabSz="411203">
              <a:spcBef>
                <a:spcPct val="0"/>
              </a:spcBef>
            </a:pPr>
            <a:r>
              <a:rPr lang="en-AU" dirty="0"/>
              <a:t>2.</a:t>
            </a:r>
            <a:r>
              <a:rPr lang="en-US" dirty="0"/>
              <a:t> Camm AJ </a:t>
            </a:r>
            <a:r>
              <a:rPr lang="en-US" i="1" dirty="0"/>
              <a:t>et al.</a:t>
            </a:r>
            <a:r>
              <a:rPr lang="en-US" dirty="0"/>
              <a:t> </a:t>
            </a:r>
            <a:r>
              <a:rPr lang="en-US" i="1" dirty="0"/>
              <a:t>Eur Heart J </a:t>
            </a:r>
            <a:r>
              <a:rPr lang="en-US" dirty="0"/>
              <a:t>2010; 31: 2369–429.</a:t>
            </a:r>
            <a:endParaRPr lang="en-AU" dirty="0"/>
          </a:p>
        </p:txBody>
      </p:sp>
      <p:sp>
        <p:nvSpPr>
          <p:cNvPr id="35843" name="Slide Number Placeholder 3"/>
          <p:cNvSpPr txBox="1">
            <a:spLocks noGrp="1"/>
          </p:cNvSpPr>
          <p:nvPr/>
        </p:nvSpPr>
        <p:spPr bwMode="auto">
          <a:xfrm>
            <a:off x="3696973" y="9469438"/>
            <a:ext cx="2972115" cy="457200"/>
          </a:xfrm>
          <a:prstGeom prst="rect">
            <a:avLst/>
          </a:prstGeom>
          <a:noFill/>
          <a:ln w="9525">
            <a:noFill/>
            <a:miter lim="800000"/>
            <a:headEnd/>
            <a:tailEnd/>
          </a:ln>
        </p:spPr>
        <p:txBody>
          <a:bodyPr lIns="91414" tIns="45707" rIns="91414" bIns="45707" anchor="b"/>
          <a:lstStyle/>
          <a:p>
            <a:pPr algn="r" defTabSz="456345"/>
            <a:fld id="{ED14A7BB-2BFC-4C1F-9058-667E321D9B77}" type="slidenum">
              <a:rPr lang="en-AU" sz="1200">
                <a:solidFill>
                  <a:prstClr val="black"/>
                </a:solidFill>
                <a:latin typeface="Calibri" pitchFamily="34" charset="0"/>
                <a:cs typeface="Arial" charset="0"/>
              </a:rPr>
              <a:pPr algn="r" defTabSz="456345"/>
              <a:t>25</a:t>
            </a:fld>
            <a:endParaRPr lang="en-AU" sz="12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3509016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xfrm>
            <a:off x="1141413" y="685800"/>
            <a:ext cx="4572000" cy="3429000"/>
          </a:xfrm>
          <a:ln/>
        </p:spPr>
      </p:sp>
      <p:sp>
        <p:nvSpPr>
          <p:cNvPr id="3" name="Notes Placeholder 2"/>
          <p:cNvSpPr>
            <a:spLocks noGrp="1"/>
          </p:cNvSpPr>
          <p:nvPr>
            <p:ph type="body" idx="1"/>
          </p:nvPr>
        </p:nvSpPr>
        <p:spPr>
          <a:xfrm>
            <a:off x="365827" y="4313209"/>
            <a:ext cx="6187586" cy="5440392"/>
          </a:xfrm>
          <a:noFill/>
          <a:ln/>
        </p:spPr>
        <p:txBody>
          <a:bodyPr lIns="91414" tIns="45707" rIns="91414" bIns="45707"/>
          <a:lstStyle/>
          <a:p>
            <a:pPr defTabSz="411203">
              <a:spcBef>
                <a:spcPct val="0"/>
              </a:spcBef>
              <a:spcAft>
                <a:spcPts val="540"/>
              </a:spcAft>
            </a:pPr>
            <a:r>
              <a:rPr lang="en-AU" b="1" dirty="0" smtClean="0"/>
              <a:t>(Cardiologist</a:t>
            </a:r>
            <a:r>
              <a:rPr lang="en-AU" b="1" baseline="0" dirty="0" smtClean="0"/>
              <a:t> presenter</a:t>
            </a:r>
            <a:r>
              <a:rPr lang="en-AU" b="1" dirty="0" smtClean="0"/>
              <a:t>) </a:t>
            </a:r>
            <a:r>
              <a:rPr lang="en-US" dirty="0" smtClean="0"/>
              <a:t>Key </a:t>
            </a:r>
            <a:r>
              <a:rPr lang="en-US" dirty="0"/>
              <a:t>message</a:t>
            </a:r>
            <a:r>
              <a:rPr lang="en-US" dirty="0" smtClean="0"/>
              <a:t>:</a:t>
            </a:r>
            <a:r>
              <a:rPr lang="en-US" baseline="0" dirty="0" smtClean="0"/>
              <a:t> </a:t>
            </a:r>
            <a:r>
              <a:rPr lang="en-US" dirty="0" smtClean="0"/>
              <a:t>Briefly describe evaluation of AF. </a:t>
            </a:r>
            <a:r>
              <a:rPr lang="en-US" baseline="0" dirty="0" smtClean="0"/>
              <a:t>A transthoracic echocardiogram can confirm the absence of valvular disease</a:t>
            </a:r>
            <a:r>
              <a:rPr lang="en-US" dirty="0" smtClean="0"/>
              <a:t>.</a:t>
            </a:r>
            <a:r>
              <a:rPr lang="en-US" baseline="30000" dirty="0" smtClean="0"/>
              <a:t>1,2</a:t>
            </a:r>
            <a:r>
              <a:rPr lang="en-US" dirty="0" smtClean="0"/>
              <a:t> </a:t>
            </a:r>
          </a:p>
          <a:p>
            <a:pPr defTabSz="411203">
              <a:spcBef>
                <a:spcPct val="0"/>
              </a:spcBef>
              <a:spcAft>
                <a:spcPts val="540"/>
              </a:spcAft>
            </a:pPr>
            <a:endParaRPr lang="en-AU" dirty="0"/>
          </a:p>
          <a:p>
            <a:pPr defTabSz="411203">
              <a:spcBef>
                <a:spcPct val="0"/>
              </a:spcBef>
              <a:spcAft>
                <a:spcPts val="540"/>
              </a:spcAft>
            </a:pPr>
            <a:r>
              <a:rPr lang="en-US" i="1" dirty="0" smtClean="0"/>
              <a:t>Echocardiogram</a:t>
            </a:r>
            <a:r>
              <a:rPr lang="en-US" i="1" baseline="30000" dirty="0" smtClean="0"/>
              <a:t>1-3</a:t>
            </a:r>
            <a:endParaRPr lang="en-US" i="1" baseline="30000" dirty="0"/>
          </a:p>
          <a:p>
            <a:pPr defTabSz="411203">
              <a:spcBef>
                <a:spcPct val="0"/>
              </a:spcBef>
              <a:spcAft>
                <a:spcPts val="540"/>
              </a:spcAft>
            </a:pPr>
            <a:r>
              <a:rPr lang="en-US" dirty="0"/>
              <a:t>Guidelines published by the American College of Cardiology / American Heart Association / European Society of Cardiology in 2006 recommend that all patients with AF should have a two-dimensional Doppler echocardiograph to identify valvular heart disease and assess left and right atrial size and left ventricular size and function</a:t>
            </a:r>
            <a:r>
              <a:rPr lang="en-US" dirty="0" smtClean="0"/>
              <a:t>.</a:t>
            </a:r>
          </a:p>
          <a:p>
            <a:pPr defTabSz="411203">
              <a:spcBef>
                <a:spcPct val="0"/>
              </a:spcBef>
              <a:spcAft>
                <a:spcPts val="540"/>
              </a:spcAft>
            </a:pPr>
            <a:r>
              <a:rPr lang="en-AU" sz="1050" b="0" i="0" kern="1200" dirty="0" smtClean="0">
                <a:solidFill>
                  <a:schemeClr val="tx1"/>
                </a:solidFill>
                <a:effectLst/>
                <a:latin typeface="+mn-lt"/>
                <a:ea typeface="+mn-ea"/>
                <a:cs typeface="+mn-cs"/>
              </a:rPr>
              <a:t>Transthoracic echocardiography readily identifies important underlying conditions that predispose to AF, including left ventricular systolic dysfunction caused by ischaemic or dilated cardiomyopathy, left ventricular hypertrophy caused by hypertension, valvular heart disease—particularly rheumatic mitral stenosis—or pericardial disease.</a:t>
            </a:r>
          </a:p>
          <a:p>
            <a:pPr defTabSz="411203">
              <a:spcBef>
                <a:spcPct val="0"/>
              </a:spcBef>
              <a:spcAft>
                <a:spcPts val="540"/>
              </a:spcAft>
            </a:pPr>
            <a:endParaRPr lang="en-US" dirty="0"/>
          </a:p>
          <a:p>
            <a:pPr defTabSz="411203">
              <a:spcBef>
                <a:spcPct val="0"/>
              </a:spcBef>
              <a:spcAft>
                <a:spcPts val="540"/>
              </a:spcAft>
            </a:pPr>
            <a:r>
              <a:rPr lang="en-US" i="1" dirty="0"/>
              <a:t>Thyroid, renal and hepatic </a:t>
            </a:r>
            <a:r>
              <a:rPr lang="en-US" i="1" dirty="0" smtClean="0"/>
              <a:t>function</a:t>
            </a:r>
            <a:r>
              <a:rPr lang="en-US" i="1" baseline="30000" dirty="0" smtClean="0"/>
              <a:t>1,2</a:t>
            </a:r>
            <a:endParaRPr lang="en-US" i="1" baseline="30000" dirty="0"/>
          </a:p>
          <a:p>
            <a:pPr defTabSz="411203">
              <a:spcBef>
                <a:spcPct val="0"/>
              </a:spcBef>
              <a:spcAft>
                <a:spcPts val="540"/>
              </a:spcAft>
            </a:pPr>
            <a:r>
              <a:rPr lang="en-US" dirty="0"/>
              <a:t>These should be assessed at least once during the course of the evaluation.</a:t>
            </a:r>
          </a:p>
          <a:p>
            <a:pPr defTabSz="411203">
              <a:spcBef>
                <a:spcPct val="0"/>
              </a:spcBef>
              <a:spcAft>
                <a:spcPts val="540"/>
              </a:spcAft>
            </a:pPr>
            <a:r>
              <a:rPr lang="en-US" dirty="0"/>
              <a:t>References</a:t>
            </a:r>
          </a:p>
          <a:p>
            <a:pPr defTabSz="411203">
              <a:spcBef>
                <a:spcPct val="0"/>
              </a:spcBef>
            </a:pPr>
            <a:r>
              <a:rPr lang="en-AU" dirty="0"/>
              <a:t>1. Fuster V </a:t>
            </a:r>
            <a:r>
              <a:rPr lang="en-AU" i="1" dirty="0"/>
              <a:t>et al. Circulation </a:t>
            </a:r>
            <a:r>
              <a:rPr lang="en-AU" dirty="0"/>
              <a:t>2006; 114: e257–354.</a:t>
            </a:r>
          </a:p>
          <a:p>
            <a:pPr defTabSz="411203">
              <a:spcBef>
                <a:spcPct val="0"/>
              </a:spcBef>
            </a:pPr>
            <a:r>
              <a:rPr lang="en-AU" dirty="0"/>
              <a:t>2.</a:t>
            </a:r>
            <a:r>
              <a:rPr lang="en-US" dirty="0"/>
              <a:t> Camm AJ </a:t>
            </a:r>
            <a:r>
              <a:rPr lang="en-US" i="1" dirty="0"/>
              <a:t>et al.</a:t>
            </a:r>
            <a:r>
              <a:rPr lang="en-US" dirty="0"/>
              <a:t> </a:t>
            </a:r>
            <a:r>
              <a:rPr lang="en-US" i="1" dirty="0"/>
              <a:t>Eur Heart J </a:t>
            </a:r>
            <a:r>
              <a:rPr lang="en-US" dirty="0"/>
              <a:t>2010; 31: 2369–429</a:t>
            </a:r>
            <a:r>
              <a:rPr lang="en-US" dirty="0" smtClean="0"/>
              <a:t>.</a:t>
            </a:r>
          </a:p>
          <a:p>
            <a:pPr defTabSz="411203">
              <a:spcBef>
                <a:spcPct val="0"/>
              </a:spcBef>
            </a:pPr>
            <a:r>
              <a:rPr lang="en-US" dirty="0" smtClean="0"/>
              <a:t>3. Troughton RW </a:t>
            </a:r>
            <a:r>
              <a:rPr lang="en-US" i="1" dirty="0" smtClean="0"/>
              <a:t>et al. Heart </a:t>
            </a:r>
            <a:r>
              <a:rPr lang="en-US" dirty="0" smtClean="0"/>
              <a:t>2003; 89: 1447-54.</a:t>
            </a:r>
            <a:endParaRPr lang="en-AU" dirty="0"/>
          </a:p>
        </p:txBody>
      </p:sp>
      <p:sp>
        <p:nvSpPr>
          <p:cNvPr id="35843" name="Slide Number Placeholder 3"/>
          <p:cNvSpPr txBox="1">
            <a:spLocks noGrp="1"/>
          </p:cNvSpPr>
          <p:nvPr/>
        </p:nvSpPr>
        <p:spPr bwMode="auto">
          <a:xfrm>
            <a:off x="3696973" y="9469438"/>
            <a:ext cx="2972115" cy="457200"/>
          </a:xfrm>
          <a:prstGeom prst="rect">
            <a:avLst/>
          </a:prstGeom>
          <a:noFill/>
          <a:ln w="9525">
            <a:noFill/>
            <a:miter lim="800000"/>
            <a:headEnd/>
            <a:tailEnd/>
          </a:ln>
        </p:spPr>
        <p:txBody>
          <a:bodyPr lIns="91414" tIns="45707" rIns="91414" bIns="45707" anchor="b"/>
          <a:lstStyle/>
          <a:p>
            <a:pPr algn="r" defTabSz="456345"/>
            <a:fld id="{ED14A7BB-2BFC-4C1F-9058-667E321D9B77}" type="slidenum">
              <a:rPr lang="en-AU" sz="1200">
                <a:solidFill>
                  <a:prstClr val="black"/>
                </a:solidFill>
                <a:latin typeface="Calibri" pitchFamily="34" charset="0"/>
                <a:cs typeface="Arial" charset="0"/>
              </a:rPr>
              <a:pPr algn="r" defTabSz="456345"/>
              <a:t>26</a:t>
            </a:fld>
            <a:endParaRPr lang="en-AU" sz="12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3446244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a:xfrm>
            <a:off x="357189" y="4777195"/>
            <a:ext cx="5954712" cy="4868252"/>
          </a:xfrm>
        </p:spPr>
        <p:txBody>
          <a:bodyPr>
            <a:normAutofit fontScale="92500" lnSpcReduction="10000"/>
          </a:bodyPr>
          <a:lstStyle/>
          <a:p>
            <a:r>
              <a:rPr lang="en-AU" b="1" dirty="0" smtClean="0"/>
              <a:t>(Cardiologist</a:t>
            </a:r>
            <a:r>
              <a:rPr lang="en-AU" b="1" baseline="0" dirty="0" smtClean="0"/>
              <a:t> presenter</a:t>
            </a:r>
            <a:r>
              <a:rPr lang="en-AU" b="1" dirty="0" smtClean="0"/>
              <a:t>) </a:t>
            </a:r>
            <a:r>
              <a:rPr lang="en-AU" dirty="0" smtClean="0"/>
              <a:t>Key message: </a:t>
            </a:r>
            <a:r>
              <a:rPr lang="en-US" dirty="0" smtClean="0"/>
              <a:t>Briefly describe evaluation of NVAF. Stroke </a:t>
            </a:r>
            <a:r>
              <a:rPr lang="en-AU" dirty="0" smtClean="0"/>
              <a:t>risk and bleeding risk is assessed using CHA</a:t>
            </a:r>
            <a:r>
              <a:rPr lang="en-AU" baseline="-25000" dirty="0" smtClean="0"/>
              <a:t>2</a:t>
            </a:r>
            <a:r>
              <a:rPr lang="en-AU" dirty="0" smtClean="0"/>
              <a:t>DS</a:t>
            </a:r>
            <a:r>
              <a:rPr lang="en-AU" baseline="-25000" dirty="0" smtClean="0"/>
              <a:t>2</a:t>
            </a:r>
            <a:r>
              <a:rPr lang="en-AU" dirty="0" smtClean="0"/>
              <a:t>VASc and HAS-BLED tools.</a:t>
            </a:r>
            <a:r>
              <a:rPr lang="en-AU" baseline="30000" dirty="0" smtClean="0"/>
              <a:t>1,2</a:t>
            </a:r>
          </a:p>
          <a:p>
            <a:endParaRPr lang="en-AU" dirty="0" smtClean="0"/>
          </a:p>
          <a:p>
            <a:r>
              <a:rPr lang="en-AU" dirty="0" smtClean="0"/>
              <a:t>Notes</a:t>
            </a:r>
          </a:p>
          <a:p>
            <a:r>
              <a:rPr lang="en-AU" dirty="0" smtClean="0"/>
              <a:t>Once Jill’s diagnosis of NVAF is confirmed, her stroke risk is assessed. There are a variety of tools available for calculating stroke risk. The European Society of Cardiology (ESC) guidelines recommend use of the CHA</a:t>
            </a:r>
            <a:r>
              <a:rPr lang="en-AU" baseline="-25000" dirty="0" smtClean="0"/>
              <a:t>2</a:t>
            </a:r>
            <a:r>
              <a:rPr lang="en-AU" dirty="0" smtClean="0"/>
              <a:t>DS</a:t>
            </a:r>
            <a:r>
              <a:rPr lang="en-AU" baseline="-25000" dirty="0" smtClean="0"/>
              <a:t>2</a:t>
            </a:r>
            <a:r>
              <a:rPr lang="en-AU" dirty="0" smtClean="0"/>
              <a:t>VASc stroke risk assessment tool as this validated tool is better at identifying ‘truly low-risk’ patients with AF, and is as good as, and possibly better than, scores such as CHADS</a:t>
            </a:r>
            <a:r>
              <a:rPr lang="en-AU" baseline="-25000" dirty="0" smtClean="0"/>
              <a:t>2</a:t>
            </a:r>
            <a:r>
              <a:rPr lang="en-AU" dirty="0" smtClean="0"/>
              <a:t> in identifying patients who develop stroke and thromboembolism.</a:t>
            </a:r>
            <a:r>
              <a:rPr lang="en-AU" baseline="30000" dirty="0" smtClean="0"/>
              <a:t>1</a:t>
            </a:r>
            <a:r>
              <a:rPr lang="en-AU" dirty="0" smtClean="0"/>
              <a:t> Online calculators or apps are readily available; the slide shows the Pradaxa app calculator, which provides a visual output that may be used with patients to explain risk. Patients with CHA</a:t>
            </a:r>
            <a:r>
              <a:rPr lang="en-AU" baseline="-25000" dirty="0" smtClean="0"/>
              <a:t>2</a:t>
            </a:r>
            <a:r>
              <a:rPr lang="en-AU" dirty="0" smtClean="0"/>
              <a:t>DS</a:t>
            </a:r>
            <a:r>
              <a:rPr lang="en-AU" baseline="-25000" dirty="0" smtClean="0"/>
              <a:t>2</a:t>
            </a:r>
            <a:r>
              <a:rPr lang="en-AU" dirty="0" smtClean="0"/>
              <a:t>VASc score ≥1 should be considered for anticoagulation.</a:t>
            </a:r>
            <a:r>
              <a:rPr lang="en-AU" baseline="30000" dirty="0" smtClean="0"/>
              <a:t>1,2</a:t>
            </a:r>
          </a:p>
          <a:p>
            <a:endParaRPr lang="en-AU" dirty="0" smtClean="0"/>
          </a:p>
          <a:p>
            <a:r>
              <a:rPr lang="en-AU" dirty="0" smtClean="0"/>
              <a:t>Jill’s CHA</a:t>
            </a:r>
            <a:r>
              <a:rPr lang="en-AU" baseline="-25000" dirty="0" smtClean="0"/>
              <a:t>2</a:t>
            </a:r>
            <a:r>
              <a:rPr lang="en-AU" dirty="0" smtClean="0"/>
              <a:t>DS</a:t>
            </a:r>
            <a:r>
              <a:rPr lang="en-AU" baseline="-25000" dirty="0" smtClean="0"/>
              <a:t>2</a:t>
            </a:r>
            <a:r>
              <a:rPr lang="en-AU" dirty="0" smtClean="0"/>
              <a:t>VASc score is 4 (2 for age &gt;75, 1 for hypertension [BP measurements of &gt;140/90 mmHg on 2 occasions] and 1 for being female).</a:t>
            </a:r>
          </a:p>
          <a:p>
            <a:endParaRPr lang="en-AU" dirty="0" smtClean="0"/>
          </a:p>
          <a:p>
            <a:r>
              <a:rPr lang="en-AU" dirty="0" smtClean="0"/>
              <a:t>Bleeding risk is also assessed. The HAS-BLED tool is recommended by ESC guidelines, as it highlights risk factors that can be actively managed to reduce bleeding risk.</a:t>
            </a:r>
            <a:r>
              <a:rPr lang="en-AU" baseline="30000" dirty="0" smtClean="0"/>
              <a:t>1,2</a:t>
            </a:r>
          </a:p>
          <a:p>
            <a:endParaRPr lang="en-AU" dirty="0" smtClean="0"/>
          </a:p>
          <a:p>
            <a:r>
              <a:rPr lang="en-AU" dirty="0" smtClean="0"/>
              <a:t>Jill’s HAS-BLED score is 1; she has a low risk of bleeding.</a:t>
            </a:r>
          </a:p>
          <a:p>
            <a:endParaRPr lang="en-AU" dirty="0" smtClean="0"/>
          </a:p>
          <a:p>
            <a:r>
              <a:rPr lang="en-AU" dirty="0" smtClean="0"/>
              <a:t>(</a:t>
            </a:r>
            <a:r>
              <a:rPr lang="en-AU" b="1" dirty="0" smtClean="0"/>
              <a:t>Note to speaker</a:t>
            </a:r>
            <a:r>
              <a:rPr lang="en-AU" dirty="0" smtClean="0"/>
              <a:t>: Please define individual risk factors included in CHA</a:t>
            </a:r>
            <a:r>
              <a:rPr lang="en-AU" baseline="-25000" dirty="0" smtClean="0"/>
              <a:t>2</a:t>
            </a:r>
            <a:r>
              <a:rPr lang="en-AU" dirty="0" smtClean="0"/>
              <a:t>DS</a:t>
            </a:r>
            <a:r>
              <a:rPr lang="en-AU" baseline="-25000" dirty="0" smtClean="0"/>
              <a:t>2</a:t>
            </a:r>
            <a:r>
              <a:rPr lang="en-AU" dirty="0" smtClean="0"/>
              <a:t>VASc and HAS-BLED as appropriate for participating GPs, noting any differences between the tools e.g.  the ‘H’ in CHA</a:t>
            </a:r>
            <a:r>
              <a:rPr lang="en-AU" baseline="-25000" dirty="0" smtClean="0"/>
              <a:t>2</a:t>
            </a:r>
            <a:r>
              <a:rPr lang="en-AU" dirty="0" smtClean="0"/>
              <a:t>DS</a:t>
            </a:r>
            <a:r>
              <a:rPr lang="en-AU" baseline="-25000" dirty="0" smtClean="0"/>
              <a:t>2</a:t>
            </a:r>
            <a:r>
              <a:rPr lang="en-AU" dirty="0" smtClean="0"/>
              <a:t>VASc refers to a history of hypertension, whereas in HAS-BLED it refers to a current systolic BP of &gt;160 mmHg. Jill qualifies as</a:t>
            </a:r>
            <a:r>
              <a:rPr lang="en-AU" baseline="0" dirty="0" smtClean="0"/>
              <a:t> hypertensive for the CHA</a:t>
            </a:r>
            <a:r>
              <a:rPr lang="en-AU" baseline="-25000" dirty="0" smtClean="0"/>
              <a:t>2</a:t>
            </a:r>
            <a:r>
              <a:rPr lang="en-AU" baseline="0" dirty="0" smtClean="0"/>
              <a:t>DS</a:t>
            </a:r>
            <a:r>
              <a:rPr lang="en-AU" baseline="-25000" dirty="0" smtClean="0"/>
              <a:t>2</a:t>
            </a:r>
            <a:r>
              <a:rPr lang="en-AU" baseline="0" dirty="0" smtClean="0"/>
              <a:t>VASc calculator, but not for HAS-BLED.</a:t>
            </a:r>
            <a:r>
              <a:rPr lang="en-AU" dirty="0" smtClean="0"/>
              <a:t>)</a:t>
            </a:r>
          </a:p>
          <a:p>
            <a:endParaRPr lang="en-AU" dirty="0" smtClean="0"/>
          </a:p>
          <a:p>
            <a:r>
              <a:rPr lang="en-AU" dirty="0" smtClean="0"/>
              <a:t>References </a:t>
            </a:r>
          </a:p>
          <a:p>
            <a:r>
              <a:rPr lang="en-AU" dirty="0" smtClean="0"/>
              <a:t>Camm AJ </a:t>
            </a:r>
            <a:r>
              <a:rPr lang="en-AU" i="1" dirty="0" smtClean="0"/>
              <a:t>et al. Eur Heart J </a:t>
            </a:r>
            <a:r>
              <a:rPr lang="en-AU" dirty="0" smtClean="0"/>
              <a:t>2010; 31: 2369–429</a:t>
            </a:r>
          </a:p>
          <a:p>
            <a:r>
              <a:rPr lang="en-AU" dirty="0" smtClean="0"/>
              <a:t>Camm AJ </a:t>
            </a:r>
            <a:r>
              <a:rPr lang="en-AU" i="1" dirty="0" smtClean="0"/>
              <a:t>et al. Eur Heart J </a:t>
            </a:r>
            <a:r>
              <a:rPr lang="en-AU" dirty="0" smtClean="0"/>
              <a:t>2012; 33: 2719–47.</a:t>
            </a:r>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27</a:t>
            </a:fld>
            <a:endParaRPr lang="en-AU" dirty="0"/>
          </a:p>
        </p:txBody>
      </p:sp>
    </p:spTree>
    <p:extLst>
      <p:ext uri="{BB962C8B-B14F-4D97-AF65-F5344CB8AC3E}">
        <p14:creationId xmlns:p14="http://schemas.microsoft.com/office/powerpoint/2010/main" val="236689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 HAS-BLED score got higher, benefit of anticoagulation to prevent stroke exceeded the risk of bleeding. As people get older,</a:t>
            </a:r>
            <a:r>
              <a:rPr lang="en-AU" baseline="0" dirty="0" smtClean="0"/>
              <a:t> bleeding risk increases, but stroke risk increase is higher, almost  X5.</a:t>
            </a:r>
            <a:endParaRPr lang="en-AU" dirty="0"/>
          </a:p>
        </p:txBody>
      </p:sp>
      <p:sp>
        <p:nvSpPr>
          <p:cNvPr id="4" name="Slide Number Placeholder 3"/>
          <p:cNvSpPr>
            <a:spLocks noGrp="1"/>
          </p:cNvSpPr>
          <p:nvPr>
            <p:ph type="sldNum" sz="quarter" idx="10"/>
          </p:nvPr>
        </p:nvSpPr>
        <p:spPr/>
        <p:txBody>
          <a:bodyPr/>
          <a:lstStyle/>
          <a:p>
            <a:fld id="{32AFF443-48A1-445F-9E75-FCB18743A409}" type="slidenum">
              <a:rPr lang="en-US" smtClean="0"/>
              <a:t>28</a:t>
            </a:fld>
            <a:endParaRPr lang="en-US"/>
          </a:p>
        </p:txBody>
      </p:sp>
    </p:spTree>
    <p:extLst>
      <p:ext uri="{BB962C8B-B14F-4D97-AF65-F5344CB8AC3E}">
        <p14:creationId xmlns:p14="http://schemas.microsoft.com/office/powerpoint/2010/main" val="3730275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Greater the CHADS score higher the rate of a ischemic stroke,  similar to higher AHS BLED score. These scoring systems are not good at determining the risk </a:t>
            </a:r>
            <a:r>
              <a:rPr lang="en-AU" dirty="0" err="1" smtClean="0"/>
              <a:t>ofa</a:t>
            </a:r>
            <a:r>
              <a:rPr lang="en-AU" dirty="0" smtClean="0"/>
              <a:t> an intracranial haemorrhage. Ata low HAD-</a:t>
            </a:r>
            <a:r>
              <a:rPr lang="en-AU" dirty="0" err="1" smtClean="0"/>
              <a:t>BLEd</a:t>
            </a:r>
            <a:r>
              <a:rPr lang="en-AU" dirty="0" smtClean="0"/>
              <a:t>/CHADs or high</a:t>
            </a:r>
            <a:r>
              <a:rPr lang="en-AU" baseline="0" dirty="0" smtClean="0"/>
              <a:t> HAS BLED/CHADs score – intracranial bleeding fairly low and constant at 1-2%. So those </a:t>
            </a:r>
            <a:r>
              <a:rPr lang="en-AU" baseline="0" dirty="0" err="1" smtClean="0"/>
              <a:t>ischemes</a:t>
            </a:r>
            <a:r>
              <a:rPr lang="en-AU" baseline="0" dirty="0" smtClean="0"/>
              <a:t> do not predict intracranial </a:t>
            </a:r>
            <a:r>
              <a:rPr lang="en-AU" baseline="0" dirty="0" err="1" smtClean="0"/>
              <a:t>haemorrages</a:t>
            </a:r>
            <a:r>
              <a:rPr lang="en-AU" baseline="0" dirty="0" smtClean="0"/>
              <a:t> as they do predict a ischemic stroke.</a:t>
            </a:r>
            <a:endParaRPr lang="en-AU" dirty="0"/>
          </a:p>
        </p:txBody>
      </p:sp>
      <p:sp>
        <p:nvSpPr>
          <p:cNvPr id="4" name="Slide Number Placeholder 3"/>
          <p:cNvSpPr>
            <a:spLocks noGrp="1"/>
          </p:cNvSpPr>
          <p:nvPr>
            <p:ph type="sldNum" sz="quarter" idx="10"/>
          </p:nvPr>
        </p:nvSpPr>
        <p:spPr/>
        <p:txBody>
          <a:bodyPr/>
          <a:lstStyle/>
          <a:p>
            <a:fld id="{32AFF443-48A1-445F-9E75-FCB18743A409}" type="slidenum">
              <a:rPr lang="en-US" smtClean="0"/>
              <a:t>29</a:t>
            </a:fld>
            <a:endParaRPr lang="en-US"/>
          </a:p>
        </p:txBody>
      </p:sp>
    </p:spTree>
    <p:extLst>
      <p:ext uri="{BB962C8B-B14F-4D97-AF65-F5344CB8AC3E}">
        <p14:creationId xmlns:p14="http://schemas.microsoft.com/office/powerpoint/2010/main" val="1497193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am going</a:t>
            </a:r>
            <a:r>
              <a:rPr lang="en-AU" baseline="0" dirty="0" smtClean="0"/>
              <a:t> to highlight these points suing 2 case studies and relevant review of literature</a:t>
            </a:r>
            <a:endParaRPr lang="en-AU" dirty="0"/>
          </a:p>
        </p:txBody>
      </p:sp>
      <p:sp>
        <p:nvSpPr>
          <p:cNvPr id="4" name="Slide Number Placeholder 3"/>
          <p:cNvSpPr>
            <a:spLocks noGrp="1"/>
          </p:cNvSpPr>
          <p:nvPr>
            <p:ph type="sldNum" sz="quarter" idx="10"/>
          </p:nvPr>
        </p:nvSpPr>
        <p:spPr/>
        <p:txBody>
          <a:bodyPr/>
          <a:lstStyle/>
          <a:p>
            <a:fld id="{32AFF443-48A1-445F-9E75-FCB18743A409}" type="slidenum">
              <a:rPr lang="en-US" smtClean="0"/>
              <a:t>2</a:t>
            </a:fld>
            <a:endParaRPr lang="en-US"/>
          </a:p>
        </p:txBody>
      </p:sp>
    </p:spTree>
    <p:extLst>
      <p:ext uri="{BB962C8B-B14F-4D97-AF65-F5344CB8AC3E}">
        <p14:creationId xmlns:p14="http://schemas.microsoft.com/office/powerpoint/2010/main" val="1824991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366">
              <a:defRPr/>
            </a:pPr>
            <a:r>
              <a:rPr lang="en-AU" b="1" dirty="0" smtClean="0"/>
              <a:t>(Cardiologist</a:t>
            </a:r>
            <a:r>
              <a:rPr lang="en-AU" b="1" baseline="0" dirty="0" smtClean="0"/>
              <a:t> presenter</a:t>
            </a:r>
            <a:r>
              <a:rPr lang="en-AU" b="1" dirty="0" smtClean="0"/>
              <a:t>) </a:t>
            </a:r>
            <a:r>
              <a:rPr lang="en-AU" dirty="0" smtClean="0"/>
              <a:t>Key message: HAS-BLED may be used to identify modifiable risk factors for bleeding – it should not be used to exclude anticoagulation</a:t>
            </a:r>
            <a:r>
              <a:rPr lang="en-AU" baseline="0" dirty="0" smtClean="0"/>
              <a:t> therapy </a:t>
            </a:r>
            <a:r>
              <a:rPr lang="en-AU" i="1" baseline="0" dirty="0" smtClean="0"/>
              <a:t>per se</a:t>
            </a:r>
            <a:r>
              <a:rPr lang="en-AU" dirty="0" smtClean="0"/>
              <a:t>.</a:t>
            </a:r>
            <a:r>
              <a:rPr lang="en-AU" baseline="30000" dirty="0" smtClean="0"/>
              <a:t>1</a:t>
            </a:r>
          </a:p>
          <a:p>
            <a:pPr defTabSz="875366">
              <a:defRPr/>
            </a:pPr>
            <a:endParaRPr lang="en-AU" dirty="0" smtClean="0"/>
          </a:p>
          <a:p>
            <a:pPr defTabSz="875366">
              <a:defRPr/>
            </a:pPr>
            <a:r>
              <a:rPr lang="en-AU" dirty="0" smtClean="0"/>
              <a:t>Notes</a:t>
            </a:r>
          </a:p>
          <a:p>
            <a:pPr defTabSz="875366">
              <a:defRPr/>
            </a:pPr>
            <a:r>
              <a:rPr lang="en-AU" dirty="0" smtClean="0"/>
              <a:t>Jill’s HAS-BLED score is low (score = 1). Even if it were high (≥3), a patient’s HAS-BLED score should not exclude anticoagulation therapy; rather, it should be used to identify and correct any modifiable risk factors such as hypertension and to identify patients for whom caution and regular review are required.</a:t>
            </a:r>
            <a:r>
              <a:rPr lang="en-AU" baseline="30000" dirty="0" smtClean="0"/>
              <a:t>1</a:t>
            </a:r>
          </a:p>
          <a:p>
            <a:pPr defTabSz="875366">
              <a:defRPr/>
            </a:pPr>
            <a:endParaRPr lang="en-AU" dirty="0" smtClean="0"/>
          </a:p>
          <a:p>
            <a:pPr defTabSz="875366">
              <a:defRPr/>
            </a:pPr>
            <a:r>
              <a:rPr lang="en-AU" dirty="0" smtClean="0"/>
              <a:t>Patients with a high HAS-BLED score have an even greater net clinical benefit with anticoagulation, given that the higher-risk individuals would have a much greater absolute reduction in stroke risk with OAC, which would outweigh the small absolute increase in major bleeding events.</a:t>
            </a:r>
            <a:r>
              <a:rPr lang="en-AU" baseline="30000" dirty="0" smtClean="0"/>
              <a:t>1</a:t>
            </a:r>
          </a:p>
          <a:p>
            <a:pPr defTabSz="875366">
              <a:defRPr/>
            </a:pPr>
            <a:endParaRPr lang="en-AU" dirty="0" smtClean="0"/>
          </a:p>
          <a:p>
            <a:pPr defTabSz="875366">
              <a:defRPr/>
            </a:pPr>
            <a:r>
              <a:rPr lang="en-AU" dirty="0" smtClean="0"/>
              <a:t>Reference</a:t>
            </a:r>
          </a:p>
          <a:p>
            <a:pPr defTabSz="875366">
              <a:defRPr/>
            </a:pPr>
            <a:r>
              <a:rPr lang="da-DK" dirty="0" smtClean="0"/>
              <a:t>1. Camm JA </a:t>
            </a:r>
            <a:r>
              <a:rPr lang="da-DK" i="1" dirty="0" smtClean="0"/>
              <a:t>et al. Eur Heart J </a:t>
            </a:r>
            <a:r>
              <a:rPr lang="da-DK" dirty="0" smtClean="0"/>
              <a:t>2012; 33: 2719–47.</a:t>
            </a:r>
          </a:p>
          <a:p>
            <a:pPr defTabSz="875366">
              <a:defRPr/>
            </a:pPr>
            <a:endParaRPr lang="en-AU" dirty="0" smtClean="0"/>
          </a:p>
          <a:p>
            <a:pPr defTabSz="875366">
              <a:defRPr/>
            </a:pPr>
            <a:endParaRPr lang="en-GB" b="1" dirty="0" smtClean="0"/>
          </a:p>
          <a:p>
            <a:pPr defTabSz="914316">
              <a:defRPr/>
            </a:pPr>
            <a:endParaRPr lang="en-AU" dirty="0"/>
          </a:p>
          <a:p>
            <a:pPr defTabSz="914316">
              <a:defRPr/>
            </a:pPr>
            <a:endParaRPr lang="en-GB" b="1" dirty="0"/>
          </a:p>
          <a:p>
            <a:pPr defTabSz="914316">
              <a:defRPr/>
            </a:pPr>
            <a:endParaRPr lang="en-GB" b="1" dirty="0"/>
          </a:p>
          <a:p>
            <a:pPr defTabSz="914316">
              <a:defRPr/>
            </a:pPr>
            <a:endParaRPr lang="en-AU" dirty="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30</a:t>
            </a:fld>
            <a:endParaRPr lang="en-AU" dirty="0"/>
          </a:p>
        </p:txBody>
      </p:sp>
    </p:spTree>
    <p:extLst>
      <p:ext uri="{BB962C8B-B14F-4D97-AF65-F5344CB8AC3E}">
        <p14:creationId xmlns:p14="http://schemas.microsoft.com/office/powerpoint/2010/main" val="2190154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366">
              <a:defRPr/>
            </a:pPr>
            <a:r>
              <a:rPr lang="en-AU" b="1" dirty="0" smtClean="0"/>
              <a:t>(Cardiologist</a:t>
            </a:r>
            <a:r>
              <a:rPr lang="en-AU" b="1" baseline="0" dirty="0" smtClean="0"/>
              <a:t> presenter</a:t>
            </a:r>
            <a:r>
              <a:rPr lang="en-AU" b="1" dirty="0" smtClean="0"/>
              <a:t>) </a:t>
            </a:r>
            <a:r>
              <a:rPr lang="en-AU" dirty="0" smtClean="0"/>
              <a:t>Key message: </a:t>
            </a:r>
            <a:r>
              <a:rPr lang="en-US" dirty="0" smtClean="0"/>
              <a:t>Briefly describe evaluation of NVAF. </a:t>
            </a:r>
            <a:r>
              <a:rPr lang="en-AU" dirty="0" smtClean="0"/>
              <a:t>The Cockcroft-Gault formula is used to calculate renal function for drug dosing purposes.</a:t>
            </a:r>
          </a:p>
          <a:p>
            <a:pPr defTabSz="875366">
              <a:defRPr/>
            </a:pPr>
            <a:endParaRPr lang="en-AU" dirty="0" smtClean="0"/>
          </a:p>
          <a:p>
            <a:pPr defTabSz="875366">
              <a:defRPr/>
            </a:pPr>
            <a:r>
              <a:rPr lang="en-AU" dirty="0" smtClean="0"/>
              <a:t>Notes</a:t>
            </a:r>
          </a:p>
          <a:p>
            <a:pPr defTabSz="875366">
              <a:defRPr/>
            </a:pPr>
            <a:r>
              <a:rPr lang="en-AU" dirty="0" smtClean="0"/>
              <a:t>Although Jill’s serum creatinine level of 79</a:t>
            </a:r>
            <a:r>
              <a:rPr lang="en-AU" baseline="0" dirty="0" smtClean="0"/>
              <a:t> µmol/L gives an </a:t>
            </a:r>
            <a:r>
              <a:rPr lang="en-AU" dirty="0" smtClean="0"/>
              <a:t>eGFR of 61 mL/min/1.73m</a:t>
            </a:r>
            <a:r>
              <a:rPr lang="en-AU" baseline="30000" dirty="0" smtClean="0"/>
              <a:t>2</a:t>
            </a:r>
            <a:r>
              <a:rPr lang="en-AU" dirty="0" smtClean="0"/>
              <a:t> when calculated using the CKD-EPI formula, </a:t>
            </a:r>
            <a:r>
              <a:rPr lang="en-AU" baseline="0" dirty="0" smtClean="0"/>
              <a:t> her creatinine clearance (CrCl) is 46 mL/min when calculated using the Cockcroft-Gault formula. </a:t>
            </a:r>
          </a:p>
          <a:p>
            <a:pPr defTabSz="875366">
              <a:defRPr/>
            </a:pPr>
            <a:r>
              <a:rPr lang="en-AU" baseline="0" dirty="0" smtClean="0"/>
              <a:t>For drug dosing purposes, the Cockcroft-Gault formula is used and she therefore has moderate renal impairment. </a:t>
            </a:r>
          </a:p>
          <a:p>
            <a:pPr defTabSz="875366">
              <a:defRPr/>
            </a:pPr>
            <a:endParaRPr lang="en-AU" dirty="0" smtClean="0"/>
          </a:p>
          <a:p>
            <a:pPr defTabSz="875366">
              <a:defRPr/>
            </a:pPr>
            <a:r>
              <a:rPr lang="en-AU" dirty="0" smtClean="0"/>
              <a:t>(Note to speaker: If appropriate for participating GPs, please review renal function according to CrCl)</a:t>
            </a:r>
            <a:endParaRPr lang="en-AU" baseline="0" dirty="0" smtClean="0"/>
          </a:p>
          <a:p>
            <a:pPr defTabSz="875366">
              <a:defRPr/>
            </a:pPr>
            <a:endParaRPr lang="en-AU" baseline="0" dirty="0" smtClean="0"/>
          </a:p>
          <a:p>
            <a:pPr defTabSz="875366">
              <a:defRPr/>
            </a:pPr>
            <a:r>
              <a:rPr lang="en-AU" dirty="0" smtClean="0"/>
              <a:t>Renal function:</a:t>
            </a:r>
            <a:r>
              <a:rPr lang="en-AU" baseline="30000" dirty="0" smtClean="0"/>
              <a:t>1</a:t>
            </a:r>
          </a:p>
          <a:p>
            <a:pPr defTabSz="875366">
              <a:defRPr/>
            </a:pPr>
            <a:r>
              <a:rPr lang="en-AU" dirty="0" smtClean="0"/>
              <a:t>CrCl ≥80 mL/min: Normal renal function </a:t>
            </a:r>
          </a:p>
          <a:p>
            <a:pPr defTabSz="875366">
              <a:defRPr/>
            </a:pPr>
            <a:r>
              <a:rPr lang="en-AU" dirty="0" smtClean="0"/>
              <a:t>CrCl 50–79 mL/min: Mild renal impairment</a:t>
            </a:r>
          </a:p>
          <a:p>
            <a:pPr defTabSz="875366">
              <a:defRPr/>
            </a:pPr>
            <a:r>
              <a:rPr lang="en-AU" dirty="0" smtClean="0"/>
              <a:t>CrCl 30–49 mL/min: Moderate renal impairment 	</a:t>
            </a:r>
          </a:p>
          <a:p>
            <a:r>
              <a:rPr lang="en-AU" dirty="0" smtClean="0"/>
              <a:t>CrCl &lt;30 mL/min: Severe renal impairment</a:t>
            </a:r>
          </a:p>
          <a:p>
            <a:endParaRPr lang="en-AU" dirty="0" smtClean="0"/>
          </a:p>
          <a:p>
            <a:r>
              <a:rPr lang="en-AU" dirty="0" smtClean="0"/>
              <a:t>Reference</a:t>
            </a:r>
          </a:p>
          <a:p>
            <a:r>
              <a:rPr lang="en-AU" dirty="0" smtClean="0"/>
              <a:t>Camm AJ </a:t>
            </a:r>
            <a:r>
              <a:rPr lang="en-AU" i="1" dirty="0" smtClean="0"/>
              <a:t>et al. Eur Heart J </a:t>
            </a:r>
            <a:r>
              <a:rPr lang="en-AU" dirty="0" smtClean="0"/>
              <a:t>2012; 33: 2719–47.</a:t>
            </a:r>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31</a:t>
            </a:fld>
            <a:endParaRPr lang="en-AU" dirty="0"/>
          </a:p>
        </p:txBody>
      </p:sp>
    </p:spTree>
    <p:extLst>
      <p:ext uri="{BB962C8B-B14F-4D97-AF65-F5344CB8AC3E}">
        <p14:creationId xmlns:p14="http://schemas.microsoft.com/office/powerpoint/2010/main" val="882707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lstStyle/>
          <a:p>
            <a:pPr>
              <a:spcBef>
                <a:spcPts val="0"/>
              </a:spcBef>
            </a:pPr>
            <a:r>
              <a:rPr lang="en-AU" sz="1000" b="1" dirty="0"/>
              <a:t>References</a:t>
            </a:r>
          </a:p>
          <a:p>
            <a:pPr marL="239619" indent="-239619" defTabSz="958474">
              <a:spcBef>
                <a:spcPts val="0"/>
              </a:spcBef>
              <a:buFont typeface="+mj-lt"/>
              <a:buAutoNum type="arabicPeriod"/>
              <a:defRPr/>
            </a:pPr>
            <a:r>
              <a:rPr lang="de-DE" sz="1000" dirty="0"/>
              <a:t>Xarelto (rivaroxaban) Product Information, </a:t>
            </a:r>
            <a:r>
              <a:rPr lang="en-US" sz="1000" dirty="0" smtClean="0"/>
              <a:t>15 January 2015</a:t>
            </a:r>
            <a:r>
              <a:rPr lang="de-DE" sz="1000" dirty="0" smtClean="0"/>
              <a:t>.</a:t>
            </a:r>
            <a:endParaRPr lang="en-AU" sz="1000" dirty="0"/>
          </a:p>
          <a:p>
            <a:pPr marL="239619" indent="-239619">
              <a:spcBef>
                <a:spcPts val="0"/>
              </a:spcBef>
              <a:buFont typeface="+mj-lt"/>
              <a:buAutoNum type="arabicPeriod"/>
            </a:pPr>
            <a:r>
              <a:rPr lang="de-DE" sz="1000" dirty="0"/>
              <a:t>Eliquis (apixaban) Product Information, </a:t>
            </a:r>
            <a:r>
              <a:rPr lang="tr-TR" sz="1000" dirty="0" smtClean="0"/>
              <a:t>20 May 2015</a:t>
            </a:r>
            <a:r>
              <a:rPr lang="de-DE" sz="1000" dirty="0" smtClean="0"/>
              <a:t>.</a:t>
            </a:r>
            <a:endParaRPr lang="de-DE" sz="1000" dirty="0"/>
          </a:p>
          <a:p>
            <a:pPr marL="239619" indent="-239619">
              <a:spcBef>
                <a:spcPts val="0"/>
              </a:spcBef>
              <a:buFont typeface="+mj-lt"/>
              <a:buAutoNum type="arabicPeriod"/>
            </a:pPr>
            <a:r>
              <a:rPr lang="de-DE" sz="1000" dirty="0"/>
              <a:t>Pradaxa (dabigatran etexilate) Product Information, </a:t>
            </a:r>
            <a:r>
              <a:rPr lang="de-DE" sz="1000" dirty="0" smtClean="0"/>
              <a:t>28 April 2015.</a:t>
            </a:r>
            <a:endParaRPr lang="de-DE" sz="1000" baseline="30000" dirty="0"/>
          </a:p>
        </p:txBody>
      </p:sp>
      <p:sp>
        <p:nvSpPr>
          <p:cNvPr id="4" name="Slide Number Placeholder 3"/>
          <p:cNvSpPr>
            <a:spLocks noGrp="1"/>
          </p:cNvSpPr>
          <p:nvPr>
            <p:ph type="sldNum" sz="quarter" idx="10"/>
          </p:nvPr>
        </p:nvSpPr>
        <p:spPr/>
        <p:txBody>
          <a:bodyPr/>
          <a:lstStyle/>
          <a:p>
            <a:fld id="{072C7BFE-A1C3-433A-93C3-0C3D993345DC}" type="slidenum">
              <a:rPr lang="en-AU" smtClean="0"/>
              <a:pPr/>
              <a:t>33</a:t>
            </a:fld>
            <a:endParaRPr lang="en-AU" dirty="0"/>
          </a:p>
        </p:txBody>
      </p:sp>
    </p:spTree>
    <p:extLst>
      <p:ext uri="{BB962C8B-B14F-4D97-AF65-F5344CB8AC3E}">
        <p14:creationId xmlns:p14="http://schemas.microsoft.com/office/powerpoint/2010/main" val="1065033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b="1" dirty="0" smtClean="0"/>
              <a:t>(Cardiologist</a:t>
            </a:r>
            <a:r>
              <a:rPr lang="en-AU" b="1" baseline="0" dirty="0" smtClean="0"/>
              <a:t> presenter</a:t>
            </a:r>
            <a:r>
              <a:rPr lang="en-AU" b="1" dirty="0" smtClean="0"/>
              <a:t>) </a:t>
            </a:r>
            <a:r>
              <a:rPr lang="en-AU" dirty="0" smtClean="0"/>
              <a:t>Key message: The presentation will now examine the science behind</a:t>
            </a:r>
            <a:r>
              <a:rPr lang="en-AU" baseline="0" dirty="0" smtClean="0"/>
              <a:t> the recommendation given by Jill’s cardiologist that ‘anticoagulation is imperative for Jill. Current guidelines recommend a NOAC over warfarin for most people with NVAF’.</a:t>
            </a:r>
            <a:endParaRPr lang="en-AU" dirty="0" smtClean="0"/>
          </a:p>
          <a:p>
            <a:endParaRPr lang="en-AU" dirty="0" smtClean="0"/>
          </a:p>
          <a:p>
            <a:r>
              <a:rPr lang="en-AU" dirty="0" smtClean="0"/>
              <a:t>Notes</a:t>
            </a:r>
          </a:p>
          <a:p>
            <a:r>
              <a:rPr lang="en-AU" dirty="0" smtClean="0"/>
              <a:t>The following slides cover reasons for recommending anticoagulation with a NOAC for patients with NVAF. </a:t>
            </a:r>
          </a:p>
          <a:p>
            <a:r>
              <a:rPr lang="en-AU" b="1" dirty="0" smtClean="0"/>
              <a:t>Depending on GP participants’ </a:t>
            </a:r>
            <a:r>
              <a:rPr lang="en-AU" b="1" baseline="0" dirty="0" smtClean="0"/>
              <a:t>requirements and prior knowledge, this section can be covered briefly</a:t>
            </a:r>
            <a:r>
              <a:rPr lang="en-AU" baseline="0" dirty="0" smtClean="0"/>
              <a:t>.</a:t>
            </a:r>
            <a:endParaRPr lang="en-AU" dirty="0" smtClean="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34</a:t>
            </a:fld>
            <a:endParaRPr lang="en-AU" dirty="0"/>
          </a:p>
        </p:txBody>
      </p:sp>
    </p:spTree>
    <p:extLst>
      <p:ext uri="{BB962C8B-B14F-4D97-AF65-F5344CB8AC3E}">
        <p14:creationId xmlns:p14="http://schemas.microsoft.com/office/powerpoint/2010/main" val="3872313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Clarify Verapamil and Dabigatran interaction, Acutely, not  a</a:t>
            </a:r>
            <a:r>
              <a:rPr lang="en-AU" baseline="0" dirty="0" smtClean="0"/>
              <a:t> problem chronically </a:t>
            </a:r>
          </a:p>
          <a:p>
            <a:endParaRPr lang="en-AU" baseline="0" dirty="0" smtClean="0"/>
          </a:p>
          <a:p>
            <a:r>
              <a:rPr lang="en-AU" baseline="0" dirty="0" smtClean="0"/>
              <a:t>Keep </a:t>
            </a:r>
            <a:r>
              <a:rPr lang="en-AU" baseline="0" dirty="0" err="1" smtClean="0"/>
              <a:t>Dabi</a:t>
            </a:r>
            <a:r>
              <a:rPr lang="en-AU" baseline="0" dirty="0" smtClean="0"/>
              <a:t> and </a:t>
            </a:r>
            <a:r>
              <a:rPr lang="en-AU" baseline="0" dirty="0" err="1" smtClean="0"/>
              <a:t>Isotin</a:t>
            </a:r>
            <a:r>
              <a:rPr lang="en-AU" baseline="0" dirty="0" smtClean="0"/>
              <a:t> , 2hrs apart for 3 days</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36</a:t>
            </a:fld>
            <a:endParaRPr lang="en-AU" dirty="0"/>
          </a:p>
        </p:txBody>
      </p:sp>
    </p:spTree>
    <p:extLst>
      <p:ext uri="{BB962C8B-B14F-4D97-AF65-F5344CB8AC3E}">
        <p14:creationId xmlns:p14="http://schemas.microsoft.com/office/powerpoint/2010/main" val="2272598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366">
              <a:defRPr/>
            </a:pPr>
            <a:r>
              <a:rPr lang="en-AU" b="1" dirty="0" smtClean="0"/>
              <a:t>(Cardiologist presenter) </a:t>
            </a:r>
            <a:r>
              <a:rPr lang="en-AU" dirty="0" smtClean="0"/>
              <a:t>Key message: Aspirin is not recommended for prevention of stroke in AF.</a:t>
            </a:r>
            <a:r>
              <a:rPr lang="en-AU" baseline="30000" dirty="0" smtClean="0"/>
              <a:t>1</a:t>
            </a:r>
          </a:p>
          <a:p>
            <a:pPr defTabSz="875366">
              <a:defRPr/>
            </a:pPr>
            <a:endParaRPr lang="en-AU" dirty="0" smtClean="0"/>
          </a:p>
          <a:p>
            <a:pPr defTabSz="875366">
              <a:defRPr/>
            </a:pPr>
            <a:r>
              <a:rPr lang="en-AU" dirty="0" smtClean="0"/>
              <a:t>Notes</a:t>
            </a:r>
          </a:p>
          <a:p>
            <a:pPr defTabSz="875366">
              <a:defRPr/>
            </a:pPr>
            <a:r>
              <a:rPr lang="en-AU" dirty="0" smtClean="0"/>
              <a:t>The evidence for effective stroke prevention with aspirin in AF is weak, with a potential for harm.</a:t>
            </a:r>
            <a:r>
              <a:rPr lang="en-AU" baseline="30000" dirty="0" smtClean="0"/>
              <a:t>1</a:t>
            </a:r>
          </a:p>
          <a:p>
            <a:endParaRPr lang="en-AU" dirty="0" smtClean="0"/>
          </a:p>
          <a:p>
            <a:r>
              <a:rPr lang="en-AU" dirty="0" smtClean="0"/>
              <a:t>The modest benefit seen with aspirin in AF is most likely related to its effects on vascular disease.</a:t>
            </a:r>
            <a:r>
              <a:rPr lang="en-AU" baseline="30000" dirty="0" smtClean="0"/>
              <a:t>2</a:t>
            </a:r>
            <a:r>
              <a:rPr lang="en-AU" dirty="0" smtClean="0"/>
              <a:t> Moreover, as patients with AF get older, the relative efficacy of antiplatelet therapy to prevent ischaemic stroke decreases, whereas it does not change for VKAs. Thus, the absolute benefit of VKAs for stroke prevention increases as AF patients get older.</a:t>
            </a:r>
            <a:r>
              <a:rPr lang="en-AU" baseline="30000" dirty="0" smtClean="0"/>
              <a:t>2</a:t>
            </a:r>
          </a:p>
          <a:p>
            <a:pPr defTabSz="875366">
              <a:defRPr/>
            </a:pPr>
            <a:endParaRPr lang="en-AU" dirty="0" smtClean="0"/>
          </a:p>
          <a:p>
            <a:pPr defTabSz="875366">
              <a:defRPr/>
            </a:pPr>
            <a:r>
              <a:rPr lang="en-AU" dirty="0" smtClean="0"/>
              <a:t>Reference</a:t>
            </a:r>
          </a:p>
          <a:p>
            <a:pPr marL="218842" indent="-218842" defTabSz="875366">
              <a:buFontTx/>
              <a:buAutoNum type="arabicPeriod"/>
              <a:defRPr/>
            </a:pPr>
            <a:r>
              <a:rPr lang="da-DK" dirty="0" smtClean="0"/>
              <a:t>Camm JA </a:t>
            </a:r>
            <a:r>
              <a:rPr lang="da-DK" i="1" dirty="0" smtClean="0"/>
              <a:t>et al. Eur Heart J </a:t>
            </a:r>
            <a:r>
              <a:rPr lang="da-DK" dirty="0" smtClean="0"/>
              <a:t>2012; 33: 2719–47.</a:t>
            </a:r>
          </a:p>
          <a:p>
            <a:pPr marL="218842" indent="-218842" defTabSz="875366">
              <a:buFontTx/>
              <a:buAutoNum type="arabicPeriod"/>
              <a:defRPr/>
            </a:pPr>
            <a:r>
              <a:rPr lang="da-DK" dirty="0" smtClean="0"/>
              <a:t>Camm JA </a:t>
            </a:r>
            <a:r>
              <a:rPr lang="da-DK" i="1" dirty="0" smtClean="0"/>
              <a:t>et al. Eur Heart J </a:t>
            </a:r>
            <a:r>
              <a:rPr lang="da-DK" dirty="0" smtClean="0"/>
              <a:t>2010; 31: 2369–29.</a:t>
            </a:r>
          </a:p>
          <a:p>
            <a:pPr defTabSz="914316">
              <a:defRPr/>
            </a:pPr>
            <a:endParaRPr lang="en-GB" b="1" dirty="0"/>
          </a:p>
          <a:p>
            <a:pPr defTabSz="914316">
              <a:defRPr/>
            </a:pPr>
            <a:endParaRPr lang="en-GB" b="1" dirty="0"/>
          </a:p>
          <a:p>
            <a:pPr defTabSz="914316">
              <a:defRPr/>
            </a:pPr>
            <a:endParaRPr lang="en-AU" dirty="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37</a:t>
            </a:fld>
            <a:endParaRPr lang="en-AU" dirty="0"/>
          </a:p>
        </p:txBody>
      </p:sp>
    </p:spTree>
    <p:extLst>
      <p:ext uri="{BB962C8B-B14F-4D97-AF65-F5344CB8AC3E}">
        <p14:creationId xmlns:p14="http://schemas.microsoft.com/office/powerpoint/2010/main" val="945894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normAutofit fontScale="92500" lnSpcReduction="10000"/>
          </a:bodyPr>
          <a:lstStyle/>
          <a:p>
            <a:endParaRPr lang="en-AU" b="1" dirty="0" smtClean="0"/>
          </a:p>
          <a:p>
            <a:r>
              <a:rPr lang="en-AU" b="1" dirty="0" smtClean="0"/>
              <a:t>(Cardiologist presenter)</a:t>
            </a:r>
            <a:r>
              <a:rPr lang="en-AU" dirty="0" smtClean="0"/>
              <a:t> Key message: Pradaxa has data from</a:t>
            </a:r>
            <a:r>
              <a:rPr lang="en-AU" baseline="0" dirty="0" smtClean="0"/>
              <a:t> a large, independent safety analysis conducted in a general practice setting, led by Dr David Graham for the FDA. </a:t>
            </a:r>
          </a:p>
          <a:p>
            <a:endParaRPr lang="en-AU" baseline="0" dirty="0" smtClean="0"/>
          </a:p>
          <a:p>
            <a:r>
              <a:rPr lang="en-AU" baseline="0" dirty="0" smtClean="0"/>
              <a:t>Notes</a:t>
            </a:r>
            <a:endParaRPr lang="en-AU" dirty="0" smtClean="0"/>
          </a:p>
          <a:p>
            <a:r>
              <a:rPr lang="en-AU" dirty="0" smtClean="0"/>
              <a:t>This real-world safety analysis was led by Dr David Graham, from the Office of Surveillance and Epidemiology, Center for Drug Evaluation and Research, Food and Drug Administration, in the USA.</a:t>
            </a:r>
            <a:r>
              <a:rPr lang="en-AU" baseline="30000" dirty="0" smtClean="0"/>
              <a:t>1 </a:t>
            </a:r>
            <a:r>
              <a:rPr lang="en-AU" dirty="0" smtClean="0"/>
              <a:t>Dr Graham is an activist for patient safety.</a:t>
            </a:r>
          </a:p>
          <a:p>
            <a:endParaRPr lang="en-AU" dirty="0" smtClean="0"/>
          </a:p>
          <a:p>
            <a:r>
              <a:rPr lang="en-AU" dirty="0" smtClean="0"/>
              <a:t>The safety analysis of Pradaxa was a new user, retrospective, cohort-design study of Medicare beneficiaries aged ≥65 with a diagnosis of NVAF who were managed in the general practice setting.</a:t>
            </a:r>
            <a:r>
              <a:rPr lang="en-AU" baseline="30000" dirty="0" smtClean="0"/>
              <a:t>1</a:t>
            </a:r>
            <a:endParaRPr lang="en-AU" dirty="0" smtClean="0"/>
          </a:p>
          <a:p>
            <a:endParaRPr lang="en-AU" dirty="0" smtClean="0"/>
          </a:p>
          <a:p>
            <a:r>
              <a:rPr lang="en-AU" dirty="0" smtClean="0"/>
              <a:t>A total of 67,494 Pradaxa- and 273,920 warfarin-treated patients were eligible for study inclusion. A propensity score match was obtained for 67,207 (99.6%) new Pradaxa users, resulting in cohorts closely balanced for all baseline covariates.</a:t>
            </a:r>
            <a:r>
              <a:rPr lang="en-AU" baseline="30000" dirty="0" smtClean="0"/>
              <a:t>1</a:t>
            </a:r>
          </a:p>
          <a:p>
            <a:endParaRPr lang="en-AU" dirty="0" smtClean="0"/>
          </a:p>
          <a:p>
            <a:r>
              <a:rPr lang="en-AU" dirty="0" smtClean="0"/>
              <a:t>Patients were initiated on treatment between October 2010 and December 2012. Pradaxa was used at a dose of 150 mg bd (84% of patients) or 75 mg bd (16% of patients). Pradaxa 75 mg bd is recommended in patients with severe renal impairment in the USA. This dose is not indicated for stroke prevention in NVAF in Australia. Pradaxa 110 mg is not available in the USA.</a:t>
            </a:r>
            <a:r>
              <a:rPr lang="en-AU" baseline="30000" dirty="0" smtClean="0"/>
              <a:t>1</a:t>
            </a:r>
          </a:p>
          <a:p>
            <a:endParaRPr lang="en-AU" dirty="0" smtClean="0"/>
          </a:p>
          <a:p>
            <a:r>
              <a:rPr lang="en-AU" dirty="0" smtClean="0"/>
              <a:t>References</a:t>
            </a:r>
          </a:p>
          <a:p>
            <a:r>
              <a:rPr lang="en-AU" dirty="0" smtClean="0"/>
              <a:t>1. Graham D </a:t>
            </a:r>
            <a:r>
              <a:rPr lang="en-AU" i="1" dirty="0" smtClean="0"/>
              <a:t>et al. Circulation</a:t>
            </a:r>
            <a:r>
              <a:rPr lang="en-AU" dirty="0" smtClean="0"/>
              <a:t> 2015; 131: 157–64.</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38</a:t>
            </a:fld>
            <a:endParaRPr lang="en-AU" dirty="0"/>
          </a:p>
        </p:txBody>
      </p:sp>
    </p:spTree>
    <p:extLst>
      <p:ext uri="{BB962C8B-B14F-4D97-AF65-F5344CB8AC3E}">
        <p14:creationId xmlns:p14="http://schemas.microsoft.com/office/powerpoint/2010/main" val="4126161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92500"/>
          </a:bodyPr>
          <a:lstStyle/>
          <a:p>
            <a:r>
              <a:rPr lang="en-AU" b="1" dirty="0" smtClean="0"/>
              <a:t>(Cardiologist presenter)</a:t>
            </a:r>
            <a:r>
              <a:rPr lang="en-AU" dirty="0" smtClean="0"/>
              <a:t>Key message: The risk of ischaemic stroke, intracranial haemorrhage and mortality was reduced, and risk of major GI bleeding was increased in patients treated with Pradaxa compared with warfarin. This increased risk was only seen in women aged ≥75 years and men aged ≥85 years.</a:t>
            </a:r>
            <a:r>
              <a:rPr lang="en-AU" baseline="30000" dirty="0" smtClean="0"/>
              <a:t>1*</a:t>
            </a:r>
          </a:p>
          <a:p>
            <a:endParaRPr lang="en-AU" dirty="0" smtClean="0"/>
          </a:p>
          <a:p>
            <a:r>
              <a:rPr lang="en-AU" dirty="0" smtClean="0"/>
              <a:t>Notes</a:t>
            </a:r>
          </a:p>
          <a:p>
            <a:pPr defTabSz="875447">
              <a:defRPr/>
            </a:pPr>
            <a:r>
              <a:rPr lang="en-AU" dirty="0" smtClean="0"/>
              <a:t>The risk of ischaemic stroke, intracranial haemorrhage and mortality was reduced, and risk of major GI bleeding was increased in patients treated with Pradaxa compared with warfarin.</a:t>
            </a:r>
            <a:r>
              <a:rPr lang="en-AU" baseline="30000" dirty="0" smtClean="0"/>
              <a:t>1*</a:t>
            </a:r>
            <a:r>
              <a:rPr lang="en-AU" baseline="0" dirty="0" smtClean="0"/>
              <a:t> </a:t>
            </a:r>
            <a:r>
              <a:rPr lang="en-AU" dirty="0" smtClean="0"/>
              <a:t>Similar results were observed in the real world and RE-LY patient populations, thus results from RE-LY were confirmed in this large cohort of elderly Medicare patients with NVAF managed in a general practice setting.</a:t>
            </a:r>
            <a:r>
              <a:rPr lang="en-AU" baseline="30000" dirty="0" smtClean="0"/>
              <a:t>1-4</a:t>
            </a:r>
          </a:p>
          <a:p>
            <a:endParaRPr lang="en-AU" dirty="0" smtClean="0"/>
          </a:p>
          <a:p>
            <a:r>
              <a:rPr lang="en-AU" dirty="0" smtClean="0"/>
              <a:t>Nearly 60% of patients in the FDA safety analysis were aged ≥75 years. In Australia, this patient population would receive Pradaxa at a dose of 110 mg bd.</a:t>
            </a:r>
          </a:p>
          <a:p>
            <a:endParaRPr lang="en-AU" dirty="0" smtClean="0"/>
          </a:p>
          <a:p>
            <a:r>
              <a:rPr lang="en-AU" sz="900" dirty="0" smtClean="0"/>
              <a:t>*</a:t>
            </a:r>
            <a:r>
              <a:rPr lang="en-AU" sz="900" dirty="0"/>
              <a:t>ICD-9-CM codes were used to identify clinical outcomes. Primary outcomes were ischaemic stroke, major bleeding with a focus on intracranial and gastrointestinal bleeding, and acute myocardial infarction. Major bleeding was defined as a fatal bleeding event, a hospitalised bleeding event requiring transfusion, or hospitalisation with haemorrhage into a critical site. Secondary outcomes were all hospitalised bleeding events and mortality.</a:t>
            </a:r>
            <a:r>
              <a:rPr lang="en-AU" sz="900" baseline="30000" dirty="0"/>
              <a:t>1</a:t>
            </a:r>
          </a:p>
          <a:p>
            <a:endParaRPr lang="en-AU" dirty="0" smtClean="0"/>
          </a:p>
          <a:p>
            <a:r>
              <a:rPr lang="en-AU" dirty="0" smtClean="0"/>
              <a:t>References</a:t>
            </a:r>
          </a:p>
          <a:p>
            <a:r>
              <a:rPr lang="en-AU" dirty="0" smtClean="0"/>
              <a:t>Graham D </a:t>
            </a:r>
            <a:r>
              <a:rPr lang="en-AU" i="1" dirty="0" smtClean="0"/>
              <a:t>et al. Circulation </a:t>
            </a:r>
            <a:r>
              <a:rPr lang="en-AU" dirty="0" smtClean="0"/>
              <a:t>2015; 131: 157–64.</a:t>
            </a:r>
          </a:p>
          <a:p>
            <a:r>
              <a:rPr lang="fi-FI" dirty="0" smtClean="0"/>
              <a:t>Connolly SJ </a:t>
            </a:r>
            <a:r>
              <a:rPr lang="fi-FI" i="1" dirty="0" smtClean="0"/>
              <a:t>et al. N Engl J Med </a:t>
            </a:r>
            <a:r>
              <a:rPr lang="fi-FI" dirty="0" smtClean="0"/>
              <a:t>2009; 361: 1139–51</a:t>
            </a:r>
          </a:p>
          <a:p>
            <a:r>
              <a:rPr lang="en-US" dirty="0" smtClean="0"/>
              <a:t>Connolly SJ </a:t>
            </a:r>
            <a:r>
              <a:rPr lang="en-US" i="1" dirty="0" smtClean="0"/>
              <a:t>et al. N Engl J Med </a:t>
            </a:r>
            <a:r>
              <a:rPr lang="en-US" dirty="0" smtClean="0"/>
              <a:t>2010;363:1875–6.</a:t>
            </a:r>
          </a:p>
          <a:p>
            <a:r>
              <a:rPr lang="en-US" dirty="0" smtClean="0"/>
              <a:t>Connolly SJ </a:t>
            </a:r>
            <a:r>
              <a:rPr lang="en-US" i="1" dirty="0" smtClean="0"/>
              <a:t>et al.</a:t>
            </a:r>
            <a:r>
              <a:rPr lang="en-GB" i="1" dirty="0" smtClean="0"/>
              <a:t> </a:t>
            </a:r>
            <a:r>
              <a:rPr lang="en-AU" i="1" dirty="0" smtClean="0"/>
              <a:t>N Engl J Med </a:t>
            </a:r>
            <a:r>
              <a:rPr lang="en-AU" dirty="0" smtClean="0"/>
              <a:t>2014 DOI: 10.1056/NEJMc140790</a:t>
            </a:r>
            <a:endParaRPr lang="en-US" dirty="0" smtClean="0"/>
          </a:p>
          <a:p>
            <a:endParaRPr lang="en-AU" dirty="0" smtClean="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pPr/>
              <a:t>39</a:t>
            </a:fld>
            <a:endParaRPr lang="en-AU" dirty="0"/>
          </a:p>
        </p:txBody>
      </p:sp>
      <p:sp>
        <p:nvSpPr>
          <p:cNvPr id="7" name="Slide Image Placeholder 6"/>
          <p:cNvSpPr>
            <a:spLocks noGrp="1" noRot="1" noChangeAspect="1"/>
          </p:cNvSpPr>
          <p:nvPr>
            <p:ph type="sldImg"/>
          </p:nvPr>
        </p:nvSpPr>
        <p:spPr>
          <a:xfrm>
            <a:off x="1101725" y="1241425"/>
            <a:ext cx="4465638" cy="3349625"/>
          </a:xfrm>
        </p:spPr>
      </p:sp>
    </p:spTree>
    <p:extLst>
      <p:ext uri="{BB962C8B-B14F-4D97-AF65-F5344CB8AC3E}">
        <p14:creationId xmlns:p14="http://schemas.microsoft.com/office/powerpoint/2010/main" val="1646361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smtClean="0"/>
          </a:p>
          <a:p>
            <a:r>
              <a:rPr lang="en-AU" b="1" dirty="0" smtClean="0"/>
              <a:t>This was confirmed by recent NZ trial </a:t>
            </a:r>
          </a:p>
          <a:p>
            <a:r>
              <a:rPr lang="en-AU" b="1" dirty="0" smtClean="0"/>
              <a:t>Over 75 110mg,  under 75</a:t>
            </a:r>
            <a:r>
              <a:rPr lang="en-AU" b="1" baseline="0" dirty="0" smtClean="0"/>
              <a:t>  150, unless renal </a:t>
            </a:r>
            <a:r>
              <a:rPr lang="en-AU" b="1" baseline="0" dirty="0" err="1" smtClean="0"/>
              <a:t>impairement</a:t>
            </a:r>
            <a:endParaRPr lang="en-AU" b="1" dirty="0" smtClean="0"/>
          </a:p>
          <a:p>
            <a:endParaRPr lang="en-AU" b="1" dirty="0" smtClean="0"/>
          </a:p>
          <a:p>
            <a:r>
              <a:rPr lang="en-AU" b="1" dirty="0" smtClean="0"/>
              <a:t>(Cardiologist presenter)</a:t>
            </a:r>
            <a:r>
              <a:rPr lang="en-AU" dirty="0" smtClean="0"/>
              <a:t> Key message: The risk of</a:t>
            </a:r>
            <a:r>
              <a:rPr lang="en-AU" baseline="0" dirty="0" smtClean="0"/>
              <a:t> GI bleeding with Pradaxa 150 mg </a:t>
            </a:r>
            <a:r>
              <a:rPr lang="en-AU" baseline="0" dirty="0" err="1" smtClean="0"/>
              <a:t>bd</a:t>
            </a:r>
            <a:r>
              <a:rPr lang="en-AU" baseline="0" dirty="0" smtClean="0"/>
              <a:t> is comparable to warfarin when used as indicated in Australia (for people aged &lt;75 years).</a:t>
            </a:r>
            <a:endParaRPr lang="en-AU" dirty="0" smtClean="0"/>
          </a:p>
          <a:p>
            <a:endParaRPr lang="en-AU" dirty="0" smtClean="0"/>
          </a:p>
          <a:p>
            <a:r>
              <a:rPr lang="en-AU" dirty="0" smtClean="0"/>
              <a:t>Notes</a:t>
            </a:r>
          </a:p>
          <a:p>
            <a:endParaRPr lang="en-AU" dirty="0" smtClean="0"/>
          </a:p>
          <a:p>
            <a:r>
              <a:rPr lang="en-AU" dirty="0" smtClean="0"/>
              <a:t>When GI bleeding risk was assessed according to age in an analysis of the RE-LY clinical study data, the incidence of GI bleeding with Pradaxa was similar to warfarin when used as indicated in Australia.</a:t>
            </a:r>
            <a:r>
              <a:rPr lang="en-AU" baseline="30000" dirty="0" smtClean="0"/>
              <a:t>2,3</a:t>
            </a:r>
            <a:r>
              <a:rPr lang="en-AU" dirty="0" smtClean="0"/>
              <a:t> </a:t>
            </a:r>
          </a:p>
          <a:p>
            <a:endParaRPr lang="en-AU" dirty="0" smtClean="0"/>
          </a:p>
          <a:p>
            <a:endParaRPr lang="en-AU" dirty="0" smtClean="0"/>
          </a:p>
          <a:p>
            <a:r>
              <a:rPr lang="en-AU" baseline="0" dirty="0" smtClean="0"/>
              <a:t>References</a:t>
            </a:r>
          </a:p>
          <a:p>
            <a:r>
              <a:rPr lang="en-AU" dirty="0" smtClean="0"/>
              <a:t>1. Graham D </a:t>
            </a:r>
            <a:r>
              <a:rPr lang="en-AU" i="1" dirty="0" smtClean="0"/>
              <a:t>et al. Circulation</a:t>
            </a:r>
            <a:r>
              <a:rPr lang="en-AU" dirty="0" smtClean="0"/>
              <a:t> 2015; 131: 157–64.</a:t>
            </a:r>
          </a:p>
          <a:p>
            <a:r>
              <a:rPr lang="fi-FI" dirty="0" smtClean="0"/>
              <a:t>2. Eikelboom JE </a:t>
            </a:r>
            <a:r>
              <a:rPr lang="fi-FI" i="1" dirty="0" smtClean="0"/>
              <a:t>et al. Circulation </a:t>
            </a:r>
            <a:r>
              <a:rPr lang="fi-FI" dirty="0" smtClean="0"/>
              <a:t>2011; 123: 2363–72.</a:t>
            </a:r>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40</a:t>
            </a:fld>
            <a:endParaRPr lang="en-AU" dirty="0"/>
          </a:p>
        </p:txBody>
      </p:sp>
    </p:spTree>
    <p:extLst>
      <p:ext uri="{BB962C8B-B14F-4D97-AF65-F5344CB8AC3E}">
        <p14:creationId xmlns:p14="http://schemas.microsoft.com/office/powerpoint/2010/main" val="421819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(Cardiologist presenter)</a:t>
            </a:r>
            <a:r>
              <a:rPr lang="en-AU" dirty="0" smtClean="0"/>
              <a:t> Key message: Based on results from the RE-LY clinical trial, Pradaxa 150 mg bd is the recommended dose for suitable patients aged &lt;75 years in Australia. </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41</a:t>
            </a:fld>
            <a:endParaRPr lang="en-AU" dirty="0"/>
          </a:p>
        </p:txBody>
      </p:sp>
    </p:spTree>
    <p:extLst>
      <p:ext uri="{BB962C8B-B14F-4D97-AF65-F5344CB8AC3E}">
        <p14:creationId xmlns:p14="http://schemas.microsoft.com/office/powerpoint/2010/main" val="3331043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b="1" dirty="0" smtClean="0"/>
              <a:t>(GP facilitator) </a:t>
            </a:r>
            <a:r>
              <a:rPr lang="en-AU" dirty="0" smtClean="0"/>
              <a:t>Key message: An estimated 61% of people with AF are aged ≥75 years.</a:t>
            </a:r>
          </a:p>
          <a:p>
            <a:endParaRPr lang="en-AU" dirty="0" smtClean="0"/>
          </a:p>
          <a:p>
            <a:r>
              <a:rPr lang="en-AU" dirty="0" smtClean="0"/>
              <a:t>Notes</a:t>
            </a:r>
          </a:p>
          <a:p>
            <a:r>
              <a:rPr lang="en-AU" dirty="0" smtClean="0"/>
              <a:t>Ball </a:t>
            </a:r>
            <a:r>
              <a:rPr lang="en-AU" i="1" dirty="0" smtClean="0"/>
              <a:t>et al.</a:t>
            </a:r>
            <a:r>
              <a:rPr lang="en-AU" dirty="0" smtClean="0"/>
              <a:t> 2014</a:t>
            </a:r>
            <a:r>
              <a:rPr lang="en-AU" baseline="30000" dirty="0" smtClean="0"/>
              <a:t>1</a:t>
            </a:r>
            <a:r>
              <a:rPr lang="en-AU" dirty="0" smtClean="0"/>
              <a:t> estimated the current and future prevalence of AF in Australia using Australian Bureau of Statistics data and published international estimates of AF prevalence in high-income countries. </a:t>
            </a:r>
          </a:p>
          <a:p>
            <a:endParaRPr lang="en-AU" baseline="30000" dirty="0" smtClean="0"/>
          </a:p>
          <a:p>
            <a:r>
              <a:rPr lang="en-AU" dirty="0" smtClean="0"/>
              <a:t>The majority of people with AF (61%) were aged ≥75 years and 43% were aged ≥80 years.</a:t>
            </a:r>
            <a:r>
              <a:rPr lang="en-AU" baseline="30000" dirty="0" smtClean="0"/>
              <a:t>1</a:t>
            </a:r>
          </a:p>
          <a:p>
            <a:endParaRPr lang="en-AU" dirty="0" smtClean="0"/>
          </a:p>
          <a:p>
            <a:r>
              <a:rPr lang="en-AU" dirty="0" smtClean="0"/>
              <a:t>An estimated 1 in 7 people aged 80–84 years has AF.</a:t>
            </a:r>
          </a:p>
          <a:p>
            <a:endParaRPr lang="en-AU" dirty="0" smtClean="0"/>
          </a:p>
          <a:p>
            <a:r>
              <a:rPr lang="en-AU" dirty="0" smtClean="0"/>
              <a:t>Ball </a:t>
            </a:r>
            <a:r>
              <a:rPr lang="en-AU" i="1" dirty="0" smtClean="0"/>
              <a:t>et al. </a:t>
            </a:r>
            <a:r>
              <a:rPr lang="en-AU" dirty="0" smtClean="0"/>
              <a:t>concluded that the data indicate that there is a largely under-appreciated AF prevalence in Australia.</a:t>
            </a:r>
            <a:r>
              <a:rPr lang="en-AU" baseline="30000" dirty="0" smtClean="0"/>
              <a:t>1</a:t>
            </a:r>
          </a:p>
          <a:p>
            <a:endParaRPr lang="en-AU" dirty="0" smtClean="0"/>
          </a:p>
          <a:p>
            <a:r>
              <a:rPr lang="en-AU" dirty="0" smtClean="0"/>
              <a:t>Reference</a:t>
            </a:r>
          </a:p>
          <a:p>
            <a:r>
              <a:rPr lang="en-AU" dirty="0" smtClean="0"/>
              <a:t>1. Ball J </a:t>
            </a:r>
            <a:r>
              <a:rPr lang="en-AU" i="1" dirty="0" smtClean="0"/>
              <a:t>et al. MJA </a:t>
            </a:r>
            <a:r>
              <a:rPr lang="en-AU" dirty="0" smtClean="0"/>
              <a:t>2015. doi: 10.5694/mja14.00238. </a:t>
            </a:r>
          </a:p>
          <a:p>
            <a:endParaRPr lang="en-AU" baseline="0" dirty="0" smtClean="0"/>
          </a:p>
        </p:txBody>
      </p:sp>
      <p:sp>
        <p:nvSpPr>
          <p:cNvPr id="4" name="Slide Number Placeholder 3"/>
          <p:cNvSpPr>
            <a:spLocks noGrp="1"/>
          </p:cNvSpPr>
          <p:nvPr>
            <p:ph type="sldNum" sz="quarter" idx="10"/>
          </p:nvPr>
        </p:nvSpPr>
        <p:spPr/>
        <p:txBody>
          <a:bodyPr/>
          <a:lstStyle/>
          <a:p>
            <a:fld id="{71331D23-A3EA-4248-8FCA-14A0CEBF9153}" type="slidenum">
              <a:rPr lang="en-AU" smtClean="0"/>
              <a:t>3</a:t>
            </a:fld>
            <a:endParaRPr lang="en-AU" dirty="0"/>
          </a:p>
        </p:txBody>
      </p:sp>
    </p:spTree>
    <p:extLst>
      <p:ext uri="{BB962C8B-B14F-4D97-AF65-F5344CB8AC3E}">
        <p14:creationId xmlns:p14="http://schemas.microsoft.com/office/powerpoint/2010/main" val="32286079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b="1" dirty="0" smtClean="0"/>
              <a:t>(Cardiologist presenter) </a:t>
            </a:r>
            <a:r>
              <a:rPr lang="en-AU" dirty="0" smtClean="0"/>
              <a:t>Key message: Pradaxa 110 mg bd is indicated for Jill in Australia, as she is aged &gt;75 years. This</a:t>
            </a:r>
            <a:r>
              <a:rPr lang="en-AU" baseline="0" dirty="0" smtClean="0"/>
              <a:t> dose should also be considered for patients with CrCl in the range 30–50 mL/min, and for those at potentially higher bleeding risk.</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42</a:t>
            </a:fld>
            <a:endParaRPr lang="en-AU" dirty="0"/>
          </a:p>
        </p:txBody>
      </p:sp>
    </p:spTree>
    <p:extLst>
      <p:ext uri="{BB962C8B-B14F-4D97-AF65-F5344CB8AC3E}">
        <p14:creationId xmlns:p14="http://schemas.microsoft.com/office/powerpoint/2010/main" val="922263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normAutofit lnSpcReduction="10000"/>
          </a:bodyPr>
          <a:lstStyle/>
          <a:p>
            <a:pPr defTabSz="875366">
              <a:defRPr/>
            </a:pPr>
            <a:r>
              <a:rPr lang="en-AU" sz="1000" b="1" dirty="0" smtClean="0"/>
              <a:t>(Cardiologist presenter)</a:t>
            </a:r>
            <a:r>
              <a:rPr lang="en-AU" sz="1000" dirty="0" smtClean="0"/>
              <a:t> </a:t>
            </a:r>
            <a:r>
              <a:rPr lang="en-US" sz="1000" dirty="0" smtClean="0">
                <a:solidFill>
                  <a:srgbClr val="000000"/>
                </a:solidFill>
              </a:rPr>
              <a:t>Key message: In pivotal clinical studies, fewer patients received Xarelto 15 mg or Eliquis 2.5 mg compared with Pradaxa 110 mg.</a:t>
            </a:r>
          </a:p>
          <a:p>
            <a:pPr defTabSz="875366">
              <a:defRPr/>
            </a:pPr>
            <a:endParaRPr lang="en-US" sz="1000" dirty="0" smtClean="0">
              <a:solidFill>
                <a:srgbClr val="000000"/>
              </a:solidFill>
            </a:endParaRPr>
          </a:p>
          <a:p>
            <a:pPr defTabSz="875366">
              <a:defRPr/>
            </a:pPr>
            <a:r>
              <a:rPr lang="en-US" sz="1000" dirty="0" smtClean="0">
                <a:solidFill>
                  <a:srgbClr val="000000"/>
                </a:solidFill>
              </a:rPr>
              <a:t>Notes</a:t>
            </a:r>
          </a:p>
          <a:p>
            <a:pPr defTabSz="875366">
              <a:defRPr/>
            </a:pPr>
            <a:r>
              <a:rPr lang="en-US" sz="1000" dirty="0" smtClean="0">
                <a:solidFill>
                  <a:srgbClr val="000000"/>
                </a:solidFill>
              </a:rPr>
              <a:t>This</a:t>
            </a:r>
            <a:r>
              <a:rPr lang="en-US" sz="1000" baseline="0" dirty="0" smtClean="0">
                <a:solidFill>
                  <a:srgbClr val="000000"/>
                </a:solidFill>
              </a:rPr>
              <a:t> slide demonstrates </a:t>
            </a:r>
            <a:r>
              <a:rPr lang="en-AU" sz="1000" baseline="0" dirty="0" smtClean="0">
                <a:solidFill>
                  <a:srgbClr val="000000"/>
                </a:solidFill>
              </a:rPr>
              <a:t>the number of patients assessed on the lower dose of each of the NOACs in their pivotal phase 3 trials</a:t>
            </a:r>
            <a:r>
              <a:rPr lang="en-US" sz="1000" baseline="0" dirty="0" smtClean="0">
                <a:solidFill>
                  <a:srgbClr val="000000"/>
                </a:solidFill>
              </a:rPr>
              <a:t>.</a:t>
            </a:r>
            <a:r>
              <a:rPr lang="en-US" sz="1000" baseline="30000" dirty="0" smtClean="0">
                <a:solidFill>
                  <a:srgbClr val="000000"/>
                </a:solidFill>
              </a:rPr>
              <a:t>1-4</a:t>
            </a:r>
          </a:p>
          <a:p>
            <a:pPr marL="164131" indent="-164131" defTabSz="875366">
              <a:buFont typeface="Arial"/>
              <a:buChar char="•"/>
              <a:defRPr/>
            </a:pPr>
            <a:endParaRPr lang="en-US" sz="1000" baseline="30000" dirty="0" smtClean="0">
              <a:solidFill>
                <a:srgbClr val="000000"/>
              </a:solidFill>
            </a:endParaRPr>
          </a:p>
          <a:p>
            <a:pPr defTabSz="875366">
              <a:defRPr/>
            </a:pPr>
            <a:r>
              <a:rPr lang="en-US" sz="1000" baseline="0" dirty="0" smtClean="0">
                <a:solidFill>
                  <a:srgbClr val="000000"/>
                </a:solidFill>
              </a:rPr>
              <a:t>Study details if required:</a:t>
            </a:r>
          </a:p>
          <a:p>
            <a:pPr marL="164131" indent="-164131" defTabSz="875366">
              <a:buFont typeface="Arial"/>
              <a:buChar char="•"/>
              <a:defRPr/>
            </a:pPr>
            <a:r>
              <a:rPr lang="en-AU" sz="1000" kern="1200" dirty="0" smtClean="0">
                <a:solidFill>
                  <a:srgbClr val="000000"/>
                </a:solidFill>
              </a:rPr>
              <a:t>RE-LY was a PROBE design trial that randomised 18,113 patients with NVAF and at least one additional risk</a:t>
            </a:r>
            <a:r>
              <a:rPr lang="en-AU" sz="1000" kern="1200" baseline="0" dirty="0" smtClean="0">
                <a:solidFill>
                  <a:srgbClr val="000000"/>
                </a:solidFill>
              </a:rPr>
              <a:t> factor for stroke</a:t>
            </a:r>
            <a:r>
              <a:rPr lang="en-AU" sz="1000" kern="1200" dirty="0" smtClean="0">
                <a:solidFill>
                  <a:srgbClr val="000000"/>
                </a:solidFill>
              </a:rPr>
              <a:t> to warfarin (target INR 2–3; n=6,022), PRADAXA 110 mg BD (n=6,015) or PRADAXA</a:t>
            </a:r>
            <a:r>
              <a:rPr lang="en-AU" sz="1000" kern="1200" baseline="0" dirty="0" smtClean="0">
                <a:solidFill>
                  <a:srgbClr val="000000"/>
                </a:solidFill>
              </a:rPr>
              <a:t> 150 mg BD (n=6,076).</a:t>
            </a:r>
            <a:r>
              <a:rPr lang="en-AU" sz="1000" kern="1200" baseline="30000" dirty="0" smtClean="0">
                <a:solidFill>
                  <a:srgbClr val="000000"/>
                </a:solidFill>
              </a:rPr>
              <a:t> </a:t>
            </a:r>
            <a:r>
              <a:rPr lang="en-AU" sz="1000" kern="1200" baseline="0" dirty="0" smtClean="0">
                <a:solidFill>
                  <a:srgbClr val="000000"/>
                </a:solidFill>
              </a:rPr>
              <a:t>Thus Pradaxa 110 mg BD was studied as an independent treatment arm in over 6,000 patients.</a:t>
            </a:r>
            <a:r>
              <a:rPr lang="en-AU" sz="1000" kern="1200" baseline="30000" dirty="0" smtClean="0">
                <a:solidFill>
                  <a:srgbClr val="000000"/>
                </a:solidFill>
              </a:rPr>
              <a:t>1</a:t>
            </a:r>
          </a:p>
          <a:p>
            <a:pPr marL="164131" indent="-164131" defTabSz="875366">
              <a:buFont typeface="Arial"/>
              <a:buChar char="•"/>
              <a:defRPr/>
            </a:pPr>
            <a:r>
              <a:rPr lang="en-AU" sz="1000" dirty="0" smtClean="0">
                <a:solidFill>
                  <a:srgbClr val="000000"/>
                </a:solidFill>
              </a:rPr>
              <a:t>The ROCKET-AF trial enrolled a total of 14,264 patients with non-valvular AF and moderate-high risk of stroke (</a:t>
            </a:r>
            <a:r>
              <a:rPr lang="en-AU" sz="1000" baseline="0" dirty="0" smtClean="0">
                <a:solidFill>
                  <a:srgbClr val="000000"/>
                </a:solidFill>
              </a:rPr>
              <a:t>mean CHADS</a:t>
            </a:r>
            <a:r>
              <a:rPr lang="en-AU" sz="1000" baseline="-25000" dirty="0" smtClean="0">
                <a:solidFill>
                  <a:srgbClr val="000000"/>
                </a:solidFill>
              </a:rPr>
              <a:t>2 </a:t>
            </a:r>
            <a:r>
              <a:rPr lang="en-AU" sz="1000" baseline="0" dirty="0" smtClean="0">
                <a:solidFill>
                  <a:srgbClr val="000000"/>
                </a:solidFill>
              </a:rPr>
              <a:t>score 3.5</a:t>
            </a:r>
            <a:r>
              <a:rPr lang="en-AU" sz="1000" dirty="0" smtClean="0">
                <a:solidFill>
                  <a:srgbClr val="000000"/>
                </a:solidFill>
              </a:rPr>
              <a:t>). Patients were randomised to rivaroxaban 20 mg daily or warfarin (target</a:t>
            </a:r>
            <a:r>
              <a:rPr lang="en-AU" sz="1000" baseline="0" dirty="0" smtClean="0">
                <a:solidFill>
                  <a:srgbClr val="000000"/>
                </a:solidFill>
              </a:rPr>
              <a:t> INR 2.0–3.0).</a:t>
            </a:r>
            <a:r>
              <a:rPr lang="en-AU" sz="1000" baseline="30000" dirty="0" smtClean="0">
                <a:solidFill>
                  <a:srgbClr val="000000"/>
                </a:solidFill>
              </a:rPr>
              <a:t>2,3 </a:t>
            </a:r>
            <a:r>
              <a:rPr lang="en-AU" sz="1000" dirty="0" smtClean="0">
                <a:solidFill>
                  <a:srgbClr val="000000"/>
                </a:solidFill>
              </a:rPr>
              <a:t> The 15 mg dose of rivaroxaban was used in a subset of patients randomised to rivaroxaban, if </a:t>
            </a:r>
            <a:r>
              <a:rPr lang="en-AU" sz="1000" baseline="0" dirty="0" smtClean="0"/>
              <a:t>creatinine clearance of 30–49 mL/min.</a:t>
            </a:r>
            <a:r>
              <a:rPr lang="en-AU" sz="1000" dirty="0" smtClean="0">
                <a:solidFill>
                  <a:srgbClr val="000000"/>
                </a:solidFill>
              </a:rPr>
              <a:t> </a:t>
            </a:r>
          </a:p>
          <a:p>
            <a:pPr marL="164131" indent="-164131" defTabSz="875366">
              <a:buFont typeface="Arial"/>
              <a:buChar char="•"/>
              <a:defRPr/>
            </a:pPr>
            <a:r>
              <a:rPr lang="en-AU" sz="1000" dirty="0" smtClean="0">
                <a:solidFill>
                  <a:srgbClr val="000000"/>
                </a:solidFill>
              </a:rPr>
              <a:t>The ARISTOTLE trial enrolled a total of 18,201 patients with AF or flutter with one additional risk factor for stroke (mean CHADS</a:t>
            </a:r>
            <a:r>
              <a:rPr lang="en-AU" sz="1000" baseline="-25000" dirty="0" smtClean="0">
                <a:solidFill>
                  <a:srgbClr val="000000"/>
                </a:solidFill>
              </a:rPr>
              <a:t>2 </a:t>
            </a:r>
            <a:r>
              <a:rPr lang="en-AU" sz="1000" dirty="0" smtClean="0">
                <a:solidFill>
                  <a:srgbClr val="000000"/>
                </a:solidFill>
              </a:rPr>
              <a:t>score was 2.1).  Patients were randomised to apixaban 5 mg BD or warfarin (target</a:t>
            </a:r>
            <a:r>
              <a:rPr lang="en-AU" sz="1000" baseline="0" dirty="0" smtClean="0">
                <a:solidFill>
                  <a:srgbClr val="000000"/>
                </a:solidFill>
              </a:rPr>
              <a:t> INR 2.0–3.0).</a:t>
            </a:r>
            <a:r>
              <a:rPr lang="en-US" sz="1000" baseline="30000" dirty="0" smtClean="0">
                <a:solidFill>
                  <a:srgbClr val="000000"/>
                </a:solidFill>
              </a:rPr>
              <a:t>4</a:t>
            </a:r>
            <a:r>
              <a:rPr lang="en-US" sz="1000" baseline="0" dirty="0" smtClean="0">
                <a:solidFill>
                  <a:srgbClr val="000000"/>
                </a:solidFill>
              </a:rPr>
              <a:t> The </a:t>
            </a:r>
            <a:r>
              <a:rPr lang="en-AU" sz="1000" dirty="0" smtClean="0">
                <a:solidFill>
                  <a:srgbClr val="000000"/>
                </a:solidFill>
              </a:rPr>
              <a:t>2.5 mg BD dose of apixaban</a:t>
            </a:r>
            <a:r>
              <a:rPr lang="en-AU" sz="1000" baseline="0" dirty="0" smtClean="0">
                <a:solidFill>
                  <a:srgbClr val="000000"/>
                </a:solidFill>
              </a:rPr>
              <a:t> </a:t>
            </a:r>
            <a:r>
              <a:rPr lang="en-AU" sz="1000" dirty="0" smtClean="0">
                <a:solidFill>
                  <a:srgbClr val="000000"/>
                </a:solidFill>
              </a:rPr>
              <a:t>was used in a subset of patients randomised to apixaban, if with 2 out of age ≥80 years, weight ≤60 kg or serum creatinine ≥133 µmol/L applied to the patient.</a:t>
            </a:r>
            <a:endParaRPr lang="en-US" sz="1000" dirty="0" smtClean="0">
              <a:solidFill>
                <a:srgbClr val="000000"/>
              </a:solidFill>
            </a:endParaRPr>
          </a:p>
          <a:p>
            <a:pPr>
              <a:defRPr/>
            </a:pPr>
            <a:endParaRPr lang="en-US" sz="1000" dirty="0" smtClean="0">
              <a:solidFill>
                <a:srgbClr val="000000"/>
              </a:solidFill>
            </a:endParaRPr>
          </a:p>
          <a:p>
            <a:pPr>
              <a:defRPr/>
            </a:pPr>
            <a:r>
              <a:rPr lang="en-US" sz="1000" dirty="0" smtClean="0">
                <a:solidFill>
                  <a:srgbClr val="000000"/>
                </a:solidFill>
              </a:rPr>
              <a:t>References</a:t>
            </a:r>
          </a:p>
          <a:p>
            <a:pPr marL="218842" indent="-218842">
              <a:buFont typeface="+mj-lt"/>
              <a:buAutoNum type="arabicPeriod"/>
              <a:defRPr/>
            </a:pPr>
            <a:r>
              <a:rPr lang="en-AU" sz="1000" dirty="0" smtClean="0">
                <a:solidFill>
                  <a:srgbClr val="000000"/>
                </a:solidFill>
              </a:rPr>
              <a:t>Connolly SJ </a:t>
            </a:r>
            <a:r>
              <a:rPr lang="en-AU" sz="1000" i="1" dirty="0" smtClean="0">
                <a:solidFill>
                  <a:srgbClr val="000000"/>
                </a:solidFill>
              </a:rPr>
              <a:t>et al. N Engl J Med</a:t>
            </a:r>
            <a:r>
              <a:rPr lang="en-AU" sz="1000" dirty="0" smtClean="0">
                <a:solidFill>
                  <a:srgbClr val="000000"/>
                </a:solidFill>
              </a:rPr>
              <a:t> 2009;361:1139–51. </a:t>
            </a:r>
          </a:p>
          <a:p>
            <a:pPr marL="218842" indent="-218842" defTabSz="875366">
              <a:buFont typeface="+mj-lt"/>
              <a:buAutoNum type="arabicPeriod"/>
              <a:defRPr/>
            </a:pPr>
            <a:r>
              <a:rPr lang="en-US" sz="1000" dirty="0" smtClean="0">
                <a:solidFill>
                  <a:srgbClr val="000000"/>
                </a:solidFill>
              </a:rPr>
              <a:t>Patel MR </a:t>
            </a:r>
            <a:r>
              <a:rPr lang="en-US" sz="1000" i="1" dirty="0" smtClean="0">
                <a:solidFill>
                  <a:srgbClr val="000000"/>
                </a:solidFill>
              </a:rPr>
              <a:t>et al. N Engl J Med </a:t>
            </a:r>
            <a:r>
              <a:rPr lang="en-US" sz="1000" dirty="0" smtClean="0">
                <a:solidFill>
                  <a:srgbClr val="000000"/>
                </a:solidFill>
              </a:rPr>
              <a:t>2011;365:883–91.</a:t>
            </a:r>
          </a:p>
          <a:p>
            <a:pPr marL="218842" indent="-218842" defTabSz="875366">
              <a:buFont typeface="+mj-lt"/>
              <a:buAutoNum type="arabicPeriod"/>
              <a:defRPr/>
            </a:pPr>
            <a:r>
              <a:rPr lang="en-US" sz="1000" dirty="0" smtClean="0">
                <a:solidFill>
                  <a:srgbClr val="000000"/>
                </a:solidFill>
              </a:rPr>
              <a:t>Fox KA </a:t>
            </a:r>
            <a:r>
              <a:rPr lang="en-US" sz="1000" i="1" dirty="0" smtClean="0">
                <a:solidFill>
                  <a:srgbClr val="000000"/>
                </a:solidFill>
              </a:rPr>
              <a:t>et al. Eur Heart J </a:t>
            </a:r>
            <a:r>
              <a:rPr lang="en-US" sz="1000" dirty="0" smtClean="0">
                <a:solidFill>
                  <a:srgbClr val="000000"/>
                </a:solidFill>
              </a:rPr>
              <a:t>2011;32:2387–94.</a:t>
            </a:r>
            <a:endParaRPr lang="en-AU" sz="1000" dirty="0" smtClean="0">
              <a:solidFill>
                <a:srgbClr val="000000"/>
              </a:solidFill>
            </a:endParaRPr>
          </a:p>
          <a:p>
            <a:pPr marL="218842" indent="-218842">
              <a:buFont typeface="+mj-lt"/>
              <a:buAutoNum type="arabicPeriod"/>
              <a:defRPr/>
            </a:pPr>
            <a:r>
              <a:rPr lang="en-AU" sz="1000" dirty="0" smtClean="0">
                <a:solidFill>
                  <a:srgbClr val="000000"/>
                </a:solidFill>
              </a:rPr>
              <a:t>Granger CB </a:t>
            </a:r>
            <a:r>
              <a:rPr lang="en-AU" sz="1000" i="1" dirty="0" smtClean="0">
                <a:solidFill>
                  <a:srgbClr val="000000"/>
                </a:solidFill>
              </a:rPr>
              <a:t>et al. New Engl J Med </a:t>
            </a:r>
            <a:r>
              <a:rPr lang="en-AU" sz="1000" dirty="0" smtClean="0">
                <a:solidFill>
                  <a:srgbClr val="000000"/>
                </a:solidFill>
              </a:rPr>
              <a:t>2011;365:981–92.</a:t>
            </a:r>
            <a:endParaRPr lang="en-GB" sz="1000" dirty="0" smtClean="0">
              <a:solidFill>
                <a:srgbClr val="000000"/>
              </a:solidFill>
            </a:endParaRPr>
          </a:p>
        </p:txBody>
      </p:sp>
      <p:sp>
        <p:nvSpPr>
          <p:cNvPr id="4" name="Slide Number Placeholder 3"/>
          <p:cNvSpPr>
            <a:spLocks noGrp="1"/>
          </p:cNvSpPr>
          <p:nvPr>
            <p:ph type="sldNum" sz="quarter" idx="10"/>
          </p:nvPr>
        </p:nvSpPr>
        <p:spPr/>
        <p:txBody>
          <a:bodyPr/>
          <a:lstStyle/>
          <a:p>
            <a:fld id="{71331D23-A3EA-4248-8FCA-14A0CEBF9153}" type="slidenum">
              <a:rPr lang="en-AU" smtClean="0"/>
              <a:t>43</a:t>
            </a:fld>
            <a:endParaRPr lang="en-AU" dirty="0"/>
          </a:p>
        </p:txBody>
      </p:sp>
    </p:spTree>
    <p:extLst>
      <p:ext uri="{BB962C8B-B14F-4D97-AF65-F5344CB8AC3E}">
        <p14:creationId xmlns:p14="http://schemas.microsoft.com/office/powerpoint/2010/main" val="1932111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000" b="1" dirty="0" smtClean="0"/>
              <a:t>(Cardiologist presenter)</a:t>
            </a:r>
            <a:r>
              <a:rPr lang="en-AU" sz="1000" dirty="0" smtClean="0"/>
              <a:t> Key message: Bleeding can be managed satisfactorily with simple measures such as supportive</a:t>
            </a:r>
            <a:r>
              <a:rPr lang="en-AU" sz="1000" baseline="0" dirty="0" smtClean="0"/>
              <a:t> care.</a:t>
            </a:r>
            <a:r>
              <a:rPr lang="en-AU" sz="1000" baseline="30000" dirty="0" smtClean="0"/>
              <a:t>1</a:t>
            </a:r>
            <a:r>
              <a:rPr lang="en-AU" sz="1000" baseline="0" dirty="0" smtClean="0"/>
              <a:t> (Most Australian hospitals have developed guidelines on bleeding management.) In RE-LY, </a:t>
            </a:r>
            <a:r>
              <a:rPr lang="en-AU" sz="1000" dirty="0" smtClean="0"/>
              <a:t>dabigatran and warfarin were associated with similar rates of </a:t>
            </a:r>
            <a:r>
              <a:rPr lang="en-AU" sz="1000" dirty="0" err="1" smtClean="0"/>
              <a:t>periprocedural</a:t>
            </a:r>
            <a:r>
              <a:rPr lang="en-AU" sz="1000" dirty="0" smtClean="0"/>
              <a:t> bleeding, including for patients having urgent surgery.</a:t>
            </a:r>
            <a:r>
              <a:rPr lang="en-AU" sz="1000" baseline="30000" dirty="0" smtClean="0"/>
              <a:t>2</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000" dirty="0" smtClean="0"/>
          </a:p>
          <a:p>
            <a:r>
              <a:rPr lang="en-AU" sz="1000" dirty="0" smtClean="0"/>
              <a:t>Notes</a:t>
            </a:r>
          </a:p>
          <a:p>
            <a:pPr>
              <a:spcBef>
                <a:spcPts val="300"/>
              </a:spcBef>
            </a:pPr>
            <a:r>
              <a:rPr lang="en-AU" sz="1000" dirty="0" smtClean="0"/>
              <a:t>There may be some concern that Pradaxa-treated patients who experience severe bleeding cannot be adequately managed without an effective antidote. This study examined the management of major bleeding and outcomes after bleeding in five phase 3 trials comparing Pradaxa with warfarin (n=27,419). Two independent investigators reviewed bleeding reports from 1034 individuals with 1121 major bleeds.</a:t>
            </a:r>
            <a:r>
              <a:rPr lang="en-AU" sz="1000" baseline="30000" dirty="0" smtClean="0"/>
              <a:t>1</a:t>
            </a:r>
          </a:p>
          <a:p>
            <a:pPr>
              <a:spcBef>
                <a:spcPts val="300"/>
              </a:spcBef>
            </a:pPr>
            <a:r>
              <a:rPr lang="en-AU" sz="1000" dirty="0" smtClean="0"/>
              <a:t>Most major bleeding events were managed</a:t>
            </a:r>
            <a:r>
              <a:rPr lang="en-AU" sz="1000" baseline="0" dirty="0" smtClean="0"/>
              <a:t> with supportive care only. Pradaxa was associated with a shorter stay in ICU, more blood transfusion and less plasma transfusion than warfarin. There was a trend towards lower 30-day mortality vs. warfarin.</a:t>
            </a:r>
            <a:r>
              <a:rPr lang="en-AU" sz="1000" baseline="30000" dirty="0" smtClean="0"/>
              <a:t>1</a:t>
            </a:r>
          </a:p>
          <a:p>
            <a:pPr>
              <a:spcBef>
                <a:spcPts val="300"/>
              </a:spcBef>
            </a:pPr>
            <a:r>
              <a:rPr lang="en-AU" sz="1000" baseline="0" dirty="0" smtClean="0"/>
              <a:t>The authors conclude “The main clinical implication of this study is that dabigatran offers an alternative to warfarin with similar or superior efficacy, carrying similar or lower risk for major bleeding events (especially intracranial haemorrhage), that can be managed satisfactorily with simple measures (drug discontinuation, transfusion of red cell concentrates) with a trend to lower mortality after such bleeding events compared to warfarin. The overall safety profile of dabigatran is favourable. Whether the management of bleeding on dabigatran can be further improved by a specific antidote remains to be evaluated.”</a:t>
            </a:r>
            <a:r>
              <a:rPr lang="en-AU" sz="1000" baseline="30000" dirty="0" smtClean="0"/>
              <a:t>1</a:t>
            </a:r>
          </a:p>
          <a:p>
            <a:pPr marL="0" marR="0" indent="0" algn="l" defTabSz="914400" rtl="0" eaLnBrk="1" fontAlgn="auto" latinLnBrk="0" hangingPunct="1">
              <a:lnSpc>
                <a:spcPct val="100000"/>
              </a:lnSpc>
              <a:spcBef>
                <a:spcPts val="300"/>
              </a:spcBef>
              <a:spcAft>
                <a:spcPts val="0"/>
              </a:spcAft>
              <a:buClrTx/>
              <a:buSzTx/>
              <a:buFontTx/>
              <a:buNone/>
              <a:tabLst/>
              <a:defRPr/>
            </a:pPr>
            <a:r>
              <a:rPr lang="en-AU" sz="1000" dirty="0" smtClean="0"/>
              <a:t>Additionally, i</a:t>
            </a:r>
            <a:r>
              <a:rPr lang="en-AU" sz="1000" baseline="0" dirty="0" smtClean="0"/>
              <a:t>n RE-LY, there was no significant difference in the rates of </a:t>
            </a:r>
            <a:r>
              <a:rPr lang="en-AU" sz="1000" baseline="0" dirty="0" err="1" smtClean="0"/>
              <a:t>periprocedural</a:t>
            </a:r>
            <a:r>
              <a:rPr lang="en-AU" sz="1000" baseline="0" dirty="0" smtClean="0"/>
              <a:t> major bleeding between patients receiving warfarin (4.6%), dabigatran 110 mg bd (3.8%; p=0.28 vs warfarin) or dabigatran 150 mg bd (5.1%; p=0.58 vs. warfarin). There was also no difference in major bleeding rates among patients having urgent surgery. </a:t>
            </a:r>
            <a:r>
              <a:rPr lang="en-AU" sz="1000" dirty="0" smtClean="0"/>
              <a:t>Dabigatran facilitated a shorter interruption of oral anticoagulation (last dose of study drug given 49 (35–85) hours before</a:t>
            </a:r>
            <a:r>
              <a:rPr lang="en-AU" sz="1000" baseline="0" dirty="0" smtClean="0"/>
              <a:t> the procedure, vs 114 (87–144) hours for patients receiving warfarin.</a:t>
            </a:r>
            <a:r>
              <a:rPr lang="en-AU" sz="1000" baseline="30000" dirty="0" smtClean="0"/>
              <a:t>2</a:t>
            </a:r>
          </a:p>
          <a:p>
            <a:endParaRPr lang="en-AU" sz="1000" dirty="0"/>
          </a:p>
          <a:p>
            <a:r>
              <a:rPr lang="en-AU" sz="1000" dirty="0" smtClean="0"/>
              <a:t>References</a:t>
            </a:r>
            <a:endParaRPr lang="en-AU" sz="1000" dirty="0"/>
          </a:p>
          <a:p>
            <a:pPr marL="228600" indent="-228600">
              <a:buAutoNum type="arabicPeriod"/>
            </a:pPr>
            <a:r>
              <a:rPr lang="en-AU" sz="1000" dirty="0" err="1" smtClean="0"/>
              <a:t>Majeed</a:t>
            </a:r>
            <a:r>
              <a:rPr lang="en-AU" sz="1000" dirty="0" smtClean="0"/>
              <a:t> </a:t>
            </a:r>
            <a:r>
              <a:rPr lang="en-AU" sz="1000" dirty="0"/>
              <a:t>A </a:t>
            </a:r>
            <a:r>
              <a:rPr lang="en-AU" sz="1000" i="1" dirty="0"/>
              <a:t>et al. Circulation </a:t>
            </a:r>
            <a:r>
              <a:rPr lang="en-AU" sz="1000" dirty="0"/>
              <a:t>2013; 128: </a:t>
            </a:r>
            <a:r>
              <a:rPr lang="en-AU" sz="1000" dirty="0" smtClean="0"/>
              <a:t>2325–32.</a:t>
            </a:r>
          </a:p>
          <a:p>
            <a:pPr marL="228600" indent="-228600">
              <a:buAutoNum type="arabicPeriod"/>
            </a:pPr>
            <a:r>
              <a:rPr lang="en-AU" sz="1000" dirty="0" smtClean="0"/>
              <a:t>Healey JS </a:t>
            </a:r>
            <a:r>
              <a:rPr lang="en-AU" sz="1000" i="1" dirty="0" smtClean="0"/>
              <a:t>et al. Circulation </a:t>
            </a:r>
            <a:r>
              <a:rPr lang="en-AU" sz="1000" dirty="0" smtClean="0"/>
              <a:t>2012; 126: 343–48.</a:t>
            </a:r>
            <a:endParaRPr lang="en-AU" sz="1000" dirty="0"/>
          </a:p>
          <a:p>
            <a:endParaRPr lang="en-AU" sz="1000" dirty="0" smtClean="0"/>
          </a:p>
        </p:txBody>
      </p:sp>
      <p:sp>
        <p:nvSpPr>
          <p:cNvPr id="4" name="Slide Number Placeholder 3"/>
          <p:cNvSpPr>
            <a:spLocks noGrp="1"/>
          </p:cNvSpPr>
          <p:nvPr>
            <p:ph type="sldNum" sz="quarter" idx="10"/>
          </p:nvPr>
        </p:nvSpPr>
        <p:spPr/>
        <p:txBody>
          <a:bodyPr/>
          <a:lstStyle/>
          <a:p>
            <a:fld id="{71331D23-A3EA-4248-8FCA-14A0CEBF9153}" type="slidenum">
              <a:rPr lang="en-AU" smtClean="0"/>
              <a:t>44</a:t>
            </a:fld>
            <a:endParaRPr lang="en-AU" dirty="0"/>
          </a:p>
        </p:txBody>
      </p:sp>
    </p:spTree>
    <p:extLst>
      <p:ext uri="{BB962C8B-B14F-4D97-AF65-F5344CB8AC3E}">
        <p14:creationId xmlns:p14="http://schemas.microsoft.com/office/powerpoint/2010/main" val="2547032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sz="1050" b="1" dirty="0" smtClean="0"/>
              <a:t>(Cardiologist presenter)</a:t>
            </a:r>
            <a:r>
              <a:rPr lang="en-AU" sz="1050" dirty="0" smtClean="0"/>
              <a:t> </a:t>
            </a:r>
            <a:r>
              <a:rPr lang="en-AU" dirty="0" smtClean="0"/>
              <a:t>Key message: A sub-analysis of 1474 patients wit</a:t>
            </a:r>
            <a:r>
              <a:rPr lang="en-AU" baseline="0" dirty="0" smtClean="0"/>
              <a:t>h renal impairment taking Xarelto 15 mg suggests outcomes were similar to overall results, but was not powered to detect superiority or non-inferiority to warfarin.</a:t>
            </a:r>
            <a:endParaRPr lang="en-AU" dirty="0" smtClean="0"/>
          </a:p>
          <a:p>
            <a:endParaRPr lang="en-AU" dirty="0" smtClean="0"/>
          </a:p>
          <a:p>
            <a:r>
              <a:rPr lang="en-AU" dirty="0" smtClean="0"/>
              <a:t>Notes</a:t>
            </a:r>
          </a:p>
          <a:p>
            <a:pPr defTabSz="875447">
              <a:defRPr/>
            </a:pPr>
            <a:r>
              <a:rPr lang="en-AU" dirty="0" smtClean="0"/>
              <a:t>A sub-analysis of Xarelto 15 mg in 1474 patients with moderate renal impairment was not powered to detect superiority or non-inferiority for the comparison of Xarelto vs. warfarin. P values for interactions suggest outcomes (stroke or systemic embolism, major bleeding and intracranial haemorrhage) for patients with moderate renal impairment receiving Xarelto are consistent with the overall results and support the primary analysis for an increase in GI bleeding.</a:t>
            </a:r>
            <a:r>
              <a:rPr lang="en-AU" baseline="30000" dirty="0" smtClean="0"/>
              <a:t>2</a:t>
            </a:r>
            <a:r>
              <a:rPr lang="en-AU" dirty="0" smtClean="0"/>
              <a:t> Dose adjustment to Xarelto 15 mg is required in patients with moderate renal impairment (CrCl 30–49 mL/min)</a:t>
            </a:r>
          </a:p>
          <a:p>
            <a:endParaRPr lang="en-AU" dirty="0" smtClean="0"/>
          </a:p>
          <a:p>
            <a:r>
              <a:rPr lang="en-AU" dirty="0" smtClean="0"/>
              <a:t>References</a:t>
            </a:r>
          </a:p>
          <a:p>
            <a:r>
              <a:rPr lang="da-DK" dirty="0" smtClean="0"/>
              <a:t>1. Patel MR et al. N Engl J Med 2011; 365: 883–91. </a:t>
            </a:r>
          </a:p>
          <a:p>
            <a:r>
              <a:rPr lang="da-DK" dirty="0" smtClean="0"/>
              <a:t>2. Fox KA et al. Eur Heart J 2011; 32: 2387–94.</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45</a:t>
            </a:fld>
            <a:endParaRPr lang="en-AU" dirty="0"/>
          </a:p>
        </p:txBody>
      </p:sp>
    </p:spTree>
    <p:extLst>
      <p:ext uri="{BB962C8B-B14F-4D97-AF65-F5344CB8AC3E}">
        <p14:creationId xmlns:p14="http://schemas.microsoft.com/office/powerpoint/2010/main" val="32948254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sz="1050" b="1" dirty="0" smtClean="0"/>
              <a:t>For low dose, no separately reported data </a:t>
            </a:r>
          </a:p>
          <a:p>
            <a:r>
              <a:rPr lang="en-AU" sz="1050" b="1" dirty="0" smtClean="0"/>
              <a:t>(Cardiologist presenter)</a:t>
            </a:r>
            <a:r>
              <a:rPr lang="en-AU" sz="1050" dirty="0" smtClean="0"/>
              <a:t> </a:t>
            </a:r>
            <a:r>
              <a:rPr lang="en-US" dirty="0" smtClean="0"/>
              <a:t>Key message: There is no separate data analysis for rates of stroke and systemic embolism, GI bleeding or intracranial haemorrhage for patients receiving Eliquis 2.5 mg.</a:t>
            </a:r>
          </a:p>
          <a:p>
            <a:endParaRPr lang="en-US" dirty="0" smtClean="0"/>
          </a:p>
          <a:p>
            <a:r>
              <a:rPr lang="en-US" dirty="0" smtClean="0"/>
              <a:t>Notes</a:t>
            </a:r>
          </a:p>
          <a:p>
            <a:r>
              <a:rPr lang="en-AU" dirty="0" smtClean="0"/>
              <a:t>The overall results from the ARISTOTLE trial analysed the combined doses of Eliquis (2.5 and 5 mg bd) vs. warfarin. The limited data reported on Eliquis 2.5 mg show results consistent with overall outcomes.</a:t>
            </a:r>
          </a:p>
          <a:p>
            <a:r>
              <a:rPr lang="en-AU" dirty="0" smtClean="0"/>
              <a:t>Dose adjustment to Eliquis 2.5 mg bd is required in patients with ≥2 out of: age ≥80 years, weight &lt;60 kg or serum creatinine ≥133 µmol/L.</a:t>
            </a:r>
          </a:p>
          <a:p>
            <a:endParaRPr lang="en-US" dirty="0" smtClean="0"/>
          </a:p>
          <a:p>
            <a:endParaRPr lang="en-US" dirty="0" smtClean="0"/>
          </a:p>
          <a:p>
            <a:r>
              <a:rPr lang="en-US" dirty="0" smtClean="0"/>
              <a:t>Reference</a:t>
            </a:r>
          </a:p>
          <a:p>
            <a:pPr marL="218842" indent="-218842" defTabSz="437684">
              <a:buFontTx/>
              <a:buAutoNum type="arabicPeriod"/>
              <a:defRPr/>
            </a:pPr>
            <a:r>
              <a:rPr lang="en-AU" dirty="0" smtClean="0">
                <a:solidFill>
                  <a:srgbClr val="000000"/>
                </a:solidFill>
              </a:rPr>
              <a:t>Granger CB </a:t>
            </a:r>
            <a:r>
              <a:rPr lang="en-AU" i="1" dirty="0" smtClean="0">
                <a:solidFill>
                  <a:srgbClr val="000000"/>
                </a:solidFill>
              </a:rPr>
              <a:t>et al. New Engl J Med </a:t>
            </a:r>
            <a:r>
              <a:rPr lang="en-AU" dirty="0" smtClean="0">
                <a:solidFill>
                  <a:srgbClr val="000000"/>
                </a:solidFill>
              </a:rPr>
              <a:t>2011;365:981–92.</a:t>
            </a:r>
            <a:endParaRPr lang="en-GB" dirty="0">
              <a:solidFill>
                <a:schemeClr val="tx1">
                  <a:lumMod val="95000"/>
                  <a:lumOff val="5000"/>
                </a:schemeClr>
              </a:solidFill>
            </a:endParaRPr>
          </a:p>
        </p:txBody>
      </p:sp>
      <p:sp>
        <p:nvSpPr>
          <p:cNvPr id="4" name="Slide Number Placeholder 3"/>
          <p:cNvSpPr>
            <a:spLocks noGrp="1"/>
          </p:cNvSpPr>
          <p:nvPr>
            <p:ph type="sldNum" sz="quarter" idx="10"/>
          </p:nvPr>
        </p:nvSpPr>
        <p:spPr/>
        <p:txBody>
          <a:bodyPr/>
          <a:lstStyle/>
          <a:p>
            <a:fld id="{71331D23-A3EA-4248-8FCA-14A0CEBF9153}" type="slidenum">
              <a:rPr lang="en-AU" smtClean="0"/>
              <a:t>46</a:t>
            </a:fld>
            <a:endParaRPr lang="en-AU" dirty="0"/>
          </a:p>
        </p:txBody>
      </p:sp>
    </p:spTree>
    <p:extLst>
      <p:ext uri="{BB962C8B-B14F-4D97-AF65-F5344CB8AC3E}">
        <p14:creationId xmlns:p14="http://schemas.microsoft.com/office/powerpoint/2010/main" val="28698341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447"/>
            <a:r>
              <a:rPr lang="en-AU" b="1" dirty="0" smtClean="0"/>
              <a:t>GP facilitator to lead 10 minute discussion on </a:t>
            </a:r>
            <a:r>
              <a:rPr lang="en-AU" b="1" baseline="0" dirty="0" smtClean="0"/>
              <a:t>obstacles </a:t>
            </a:r>
            <a:r>
              <a:rPr lang="en-AU" b="1" dirty="0" smtClean="0"/>
              <a:t>in clinical practice that affect delivery of optimal patient care in NVAF</a:t>
            </a:r>
            <a:r>
              <a:rPr lang="en-AU" b="1" baseline="0" dirty="0" smtClean="0"/>
              <a:t>. </a:t>
            </a:r>
            <a:r>
              <a:rPr lang="en-AU" b="1" dirty="0" smtClean="0"/>
              <a:t>  </a:t>
            </a:r>
          </a:p>
          <a:p>
            <a:pPr defTabSz="914316">
              <a:spcBef>
                <a:spcPts val="600"/>
              </a:spcBef>
              <a:defRPr/>
            </a:pPr>
            <a:endParaRPr lang="en-AU" sz="1100" dirty="0" smtClean="0"/>
          </a:p>
          <a:p>
            <a:pPr defTabSz="914316">
              <a:spcBef>
                <a:spcPts val="600"/>
              </a:spcBef>
              <a:defRPr/>
            </a:pPr>
            <a:r>
              <a:rPr lang="en-AU" sz="1100" dirty="0" smtClean="0"/>
              <a:t>The art of medicine involves empowering Jill to feel involved and committed to the management of her AF, by exploring her motivations and potential barriers to treatment. It involves focussing on Jill’s own ideas about how she can make changes to improve her health and drawing on her personal knowledge about what has succeeded in the past.</a:t>
            </a:r>
            <a:r>
              <a:rPr lang="en-AU" sz="1100" baseline="30000" dirty="0" smtClean="0"/>
              <a:t>1</a:t>
            </a:r>
            <a:r>
              <a:rPr lang="en-AU" sz="1100" dirty="0" smtClean="0"/>
              <a:t> Jill knows best about what will work for her, the key to successful management is to acknowledge this and empower her to act.</a:t>
            </a:r>
            <a:r>
              <a:rPr lang="en-AU" sz="1100" baseline="30000" dirty="0" smtClean="0"/>
              <a:t>1</a:t>
            </a:r>
            <a:endParaRPr lang="en-AU" baseline="30000" dirty="0" smtClean="0"/>
          </a:p>
          <a:p>
            <a:endParaRPr lang="en-AU" dirty="0" smtClean="0"/>
          </a:p>
          <a:p>
            <a:r>
              <a:rPr lang="en-AU" b="0" dirty="0" smtClean="0"/>
              <a:t>GP</a:t>
            </a:r>
            <a:r>
              <a:rPr lang="en-AU" b="0" baseline="0" dirty="0" smtClean="0"/>
              <a:t> facilitator to lead a 10 minute discussion </a:t>
            </a:r>
            <a:r>
              <a:rPr lang="en-AU" baseline="0" dirty="0" smtClean="0"/>
              <a:t>on obstacles </a:t>
            </a:r>
            <a:r>
              <a:rPr lang="en-AU" dirty="0" smtClean="0"/>
              <a:t>in clinical practice that affect delivery of optimal patient care in NVAF</a:t>
            </a:r>
            <a:r>
              <a:rPr lang="en-AU" baseline="0" dirty="0" smtClean="0"/>
              <a:t>. Topics for discussion may include (but are not limited to):</a:t>
            </a:r>
          </a:p>
          <a:p>
            <a:pPr marL="164146" indent="-164146">
              <a:buFont typeface="Arial" panose="020B0604020202020204" pitchFamily="34" charset="0"/>
              <a:buChar char="•"/>
            </a:pPr>
            <a:r>
              <a:rPr lang="en-AU" dirty="0" smtClean="0"/>
              <a:t>How do you ensure patients are motivated to take their medicine?</a:t>
            </a:r>
          </a:p>
          <a:p>
            <a:pPr marL="164146" indent="-164146">
              <a:buFont typeface="Arial" panose="020B0604020202020204" pitchFamily="34" charset="0"/>
              <a:buChar char="•"/>
            </a:pPr>
            <a:r>
              <a:rPr lang="en-AU" dirty="0" smtClean="0"/>
              <a:t>How do you explore patient concerns and provide reassurance?</a:t>
            </a:r>
          </a:p>
          <a:p>
            <a:pPr marL="164146" indent="-164146">
              <a:buFont typeface="Arial" panose="020B0604020202020204" pitchFamily="34" charset="0"/>
              <a:buChar char="•"/>
            </a:pPr>
            <a:r>
              <a:rPr lang="en-AU" baseline="0" dirty="0" smtClean="0"/>
              <a:t>Tips, tools and resources for delivery of optimal care in NVAF</a:t>
            </a:r>
          </a:p>
          <a:p>
            <a:pPr marL="164146" marR="0" indent="-164146"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When should you review a patient taking warfarin and under what circumstances would you consider switching to a NOAC?</a:t>
            </a:r>
          </a:p>
          <a:p>
            <a:pPr marL="164146" indent="-164146">
              <a:buFont typeface="Arial" panose="020B0604020202020204" pitchFamily="34" charset="0"/>
              <a:buChar char="•"/>
            </a:pPr>
            <a:endParaRPr lang="en-AU" baseline="0" dirty="0" smtClean="0"/>
          </a:p>
          <a:p>
            <a:r>
              <a:rPr lang="en-AU" dirty="0" smtClean="0"/>
              <a:t>Reference</a:t>
            </a:r>
          </a:p>
          <a:p>
            <a:r>
              <a:rPr lang="en-AU" dirty="0" smtClean="0"/>
              <a:t>Hall K </a:t>
            </a:r>
            <a:r>
              <a:rPr lang="en-AU" i="1" dirty="0" smtClean="0"/>
              <a:t>et al. Aust Fam Phys</a:t>
            </a:r>
            <a:r>
              <a:rPr lang="en-AU" dirty="0" smtClean="0"/>
              <a:t> 2012; 41: 660–7.</a:t>
            </a:r>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47</a:t>
            </a:fld>
            <a:endParaRPr lang="en-AU" dirty="0"/>
          </a:p>
        </p:txBody>
      </p:sp>
    </p:spTree>
    <p:extLst>
      <p:ext uri="{BB962C8B-B14F-4D97-AF65-F5344CB8AC3E}">
        <p14:creationId xmlns:p14="http://schemas.microsoft.com/office/powerpoint/2010/main" val="2532482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1" baseline="0" dirty="0" smtClean="0"/>
              <a:t>Leave the tablet in a foil and pack in a </a:t>
            </a:r>
            <a:r>
              <a:rPr lang="en-AU" b="1" baseline="0" dirty="0" err="1" smtClean="0"/>
              <a:t>webester</a:t>
            </a:r>
            <a:endParaRPr lang="en-AU"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1" baseline="0" dirty="0" smtClean="0"/>
              <a:t>Full glass of water with food to reduce dyspepsia – reduces dyspepsia by 90%</a:t>
            </a:r>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1" baseline="0" dirty="0" smtClean="0"/>
              <a:t>PPI </a:t>
            </a:r>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1" baseline="0" dirty="0" smtClean="0"/>
              <a:t>(GP facilitator)</a:t>
            </a:r>
          </a:p>
          <a:p>
            <a:r>
              <a:rPr lang="en-AU" baseline="0" dirty="0" smtClean="0"/>
              <a:t>Consider what information patients need when commencing anticoagulation. (Discussion may include what to do if a patient asks GP whether it is acceptable to take ibuprofen occasionally, or tells  GP that he/she needs to take regular aspirin.)</a:t>
            </a:r>
          </a:p>
          <a:p>
            <a:r>
              <a:rPr lang="en-AU" baseline="0" dirty="0" smtClean="0"/>
              <a:t>The ‘Physicians Guide to Prescribing Pradaxa in NVAF’ is available at the meeting. It provides useful information for GPs on prescribing Pradaxa and information for patients, including how to take and store Pradaxa.</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48</a:t>
            </a:fld>
            <a:endParaRPr lang="en-AU" dirty="0"/>
          </a:p>
        </p:txBody>
      </p:sp>
    </p:spTree>
    <p:extLst>
      <p:ext uri="{BB962C8B-B14F-4D97-AF65-F5344CB8AC3E}">
        <p14:creationId xmlns:p14="http://schemas.microsoft.com/office/powerpoint/2010/main" val="3153962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Heart attack</a:t>
            </a:r>
            <a:r>
              <a:rPr lang="en-AU" baseline="0" dirty="0" smtClean="0"/>
              <a:t> independent of </a:t>
            </a:r>
            <a:r>
              <a:rPr lang="en-AU" baseline="0" dirty="0" err="1" smtClean="0"/>
              <a:t>Dabi</a:t>
            </a:r>
            <a:endParaRPr lang="en-AU" dirty="0"/>
          </a:p>
        </p:txBody>
      </p:sp>
      <p:sp>
        <p:nvSpPr>
          <p:cNvPr id="4" name="Slide Number Placeholder 3"/>
          <p:cNvSpPr>
            <a:spLocks noGrp="1"/>
          </p:cNvSpPr>
          <p:nvPr>
            <p:ph type="sldNum" sz="quarter" idx="10"/>
          </p:nvPr>
        </p:nvSpPr>
        <p:spPr/>
        <p:txBody>
          <a:bodyPr/>
          <a:lstStyle/>
          <a:p>
            <a:fld id="{32AFF443-48A1-445F-9E75-FCB18743A409}" type="slidenum">
              <a:rPr lang="en-US" smtClean="0"/>
              <a:t>52</a:t>
            </a:fld>
            <a:endParaRPr lang="en-US"/>
          </a:p>
        </p:txBody>
      </p:sp>
    </p:spTree>
    <p:extLst>
      <p:ext uri="{BB962C8B-B14F-4D97-AF65-F5344CB8AC3E}">
        <p14:creationId xmlns:p14="http://schemas.microsoft.com/office/powerpoint/2010/main" val="3159662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smtClean="0"/>
              <a:t>Dabi</a:t>
            </a:r>
            <a:r>
              <a:rPr lang="en-AU" dirty="0" smtClean="0"/>
              <a:t> is the only NOAC studied in this setting</a:t>
            </a:r>
          </a:p>
          <a:p>
            <a:r>
              <a:rPr lang="en-AU" dirty="0" smtClean="0"/>
              <a:t>Therefore we currently recommend dual therapy all elective</a:t>
            </a:r>
            <a:r>
              <a:rPr lang="en-AU" baseline="0" dirty="0" smtClean="0"/>
              <a:t> PCI </a:t>
            </a:r>
          </a:p>
          <a:p>
            <a:endParaRPr lang="en-AU" baseline="0" dirty="0" smtClean="0"/>
          </a:p>
          <a:p>
            <a:r>
              <a:rPr lang="en-AU" baseline="0" dirty="0" smtClean="0"/>
              <a:t>This is the only triple Rx</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53</a:t>
            </a:fld>
            <a:endParaRPr lang="en-AU" dirty="0"/>
          </a:p>
        </p:txBody>
      </p:sp>
    </p:spTree>
    <p:extLst>
      <p:ext uri="{BB962C8B-B14F-4D97-AF65-F5344CB8AC3E}">
        <p14:creationId xmlns:p14="http://schemas.microsoft.com/office/powerpoint/2010/main" val="24633741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6676" y="506346"/>
            <a:ext cx="5807523" cy="4028069"/>
          </a:xfrm>
        </p:spPr>
      </p:sp>
      <p:sp>
        <p:nvSpPr>
          <p:cNvPr id="3" name="Notes Placeholder 2"/>
          <p:cNvSpPr>
            <a:spLocks noGrp="1"/>
          </p:cNvSpPr>
          <p:nvPr>
            <p:ph type="body" idx="1"/>
          </p:nvPr>
        </p:nvSpPr>
        <p:spPr/>
        <p:txBody>
          <a:bodyPr/>
          <a:lstStyle/>
          <a:p>
            <a:r>
              <a:rPr lang="en-AU" b="1" dirty="0">
                <a:latin typeface="Arial" panose="020B0604020202020204" pitchFamily="34" charset="0"/>
                <a:cs typeface="Arial" panose="020B0604020202020204" pitchFamily="34" charset="0"/>
              </a:rPr>
              <a:t>Presenter notes: </a:t>
            </a:r>
          </a:p>
          <a:p>
            <a:pPr marL="171404" indent="-171404" defTabSz="422041">
              <a:lnSpc>
                <a:spcPct val="110000"/>
              </a:lnSpc>
              <a:spcAft>
                <a:spcPts val="369"/>
              </a:spcAft>
              <a:buFont typeface="Arial"/>
              <a:buChar char="•"/>
              <a:defRPr/>
            </a:pPr>
            <a:r>
              <a:rPr lang="en-AU" dirty="0">
                <a:latin typeface="Arial" panose="020B0604020202020204" pitchFamily="34" charset="0"/>
                <a:cs typeface="Arial" panose="020B0604020202020204" pitchFamily="34" charset="0"/>
              </a:rPr>
              <a:t>Idarucizumab* is a humanised antibody fragment that binds to the </a:t>
            </a:r>
            <a:r>
              <a:rPr lang="en-AU" dirty="0" smtClean="0">
                <a:latin typeface="Arial" panose="020B0604020202020204" pitchFamily="34" charset="0"/>
                <a:cs typeface="Arial" panose="020B0604020202020204" pitchFamily="34" charset="0"/>
              </a:rPr>
              <a:t>dabigatran</a:t>
            </a:r>
            <a:r>
              <a:rPr lang="en-AU" baseline="0" dirty="0" smtClean="0">
                <a:latin typeface="Arial" panose="020B0604020202020204" pitchFamily="34" charset="0"/>
                <a:cs typeface="Arial" panose="020B0604020202020204" pitchFamily="34" charset="0"/>
              </a:rPr>
              <a:t> </a:t>
            </a:r>
            <a:r>
              <a:rPr lang="en-AU" dirty="0" smtClean="0">
                <a:latin typeface="Arial" panose="020B0604020202020204" pitchFamily="34" charset="0"/>
                <a:cs typeface="Arial" panose="020B0604020202020204" pitchFamily="34" charset="0"/>
              </a:rPr>
              <a:t>molecule </a:t>
            </a:r>
            <a:r>
              <a:rPr lang="en-AU" dirty="0">
                <a:latin typeface="Arial" panose="020B0604020202020204" pitchFamily="34" charset="0"/>
                <a:cs typeface="Arial" panose="020B0604020202020204" pitchFamily="34" charset="0"/>
              </a:rPr>
              <a:t>with an affinity ~350-fold greater of thrombin.</a:t>
            </a:r>
            <a:r>
              <a:rPr lang="en-AU" baseline="30000" dirty="0">
                <a:latin typeface="Arial" panose="020B0604020202020204" pitchFamily="34" charset="0"/>
                <a:cs typeface="Arial" panose="020B0604020202020204" pitchFamily="34" charset="0"/>
              </a:rPr>
              <a:t>1</a:t>
            </a:r>
          </a:p>
          <a:p>
            <a:pPr marL="171404" indent="-171404">
              <a:buFont typeface="Arial"/>
              <a:buChar char="•"/>
            </a:pPr>
            <a:r>
              <a:rPr lang="en-AU" dirty="0">
                <a:latin typeface="Arial" panose="020B0604020202020204" pitchFamily="34" charset="0"/>
                <a:cs typeface="Arial" panose="020B0604020202020204" pitchFamily="34" charset="0"/>
              </a:rPr>
              <a:t>By binding to the dabigatran molecule, and thus preventing it from binding to thrombin, idarucizumab prevents dabigatran from exerting its anticoagulant effects.</a:t>
            </a:r>
            <a:r>
              <a:rPr lang="en-AU" baseline="30000" dirty="0">
                <a:latin typeface="Arial" panose="020B0604020202020204" pitchFamily="34" charset="0"/>
                <a:cs typeface="Arial" panose="020B0604020202020204" pitchFamily="34" charset="0"/>
              </a:rPr>
              <a:t>1</a:t>
            </a:r>
            <a:endParaRPr lang="en-AU" dirty="0">
              <a:latin typeface="Arial" panose="020B0604020202020204" pitchFamily="34" charset="0"/>
              <a:cs typeface="Arial" panose="020B0604020202020204" pitchFamily="34" charset="0"/>
            </a:endParaRPr>
          </a:p>
          <a:p>
            <a:pPr marL="171404" indent="-171404">
              <a:buFont typeface="Arial"/>
              <a:buChar char="•"/>
            </a:pPr>
            <a:r>
              <a:rPr lang="en-AU" dirty="0">
                <a:latin typeface="Arial" panose="020B0604020202020204" pitchFamily="34" charset="0"/>
                <a:cs typeface="Arial" panose="020B0604020202020204" pitchFamily="34" charset="0"/>
              </a:rPr>
              <a:t>Humanisation of the antibody fragment and the removal of the Fc region reduce the immunogenic potential of the molecule.</a:t>
            </a:r>
            <a:r>
              <a:rPr lang="en-AU" baseline="30000" dirty="0">
                <a:latin typeface="Arial" panose="020B0604020202020204" pitchFamily="34" charset="0"/>
                <a:cs typeface="Arial" panose="020B0604020202020204" pitchFamily="34" charset="0"/>
              </a:rPr>
              <a:t>1</a:t>
            </a:r>
            <a:endParaRPr lang="en-AU" dirty="0">
              <a:latin typeface="Arial" panose="020B0604020202020204" pitchFamily="34" charset="0"/>
              <a:cs typeface="Arial" panose="020B0604020202020204" pitchFamily="34" charset="0"/>
            </a:endParaRPr>
          </a:p>
          <a:p>
            <a:pPr marL="171404" indent="-171404">
              <a:buFont typeface="Arial"/>
              <a:buChar char="•"/>
            </a:pPr>
            <a:r>
              <a:rPr lang="en-AU" dirty="0">
                <a:latin typeface="Arial" panose="020B0604020202020204" pitchFamily="34" charset="0"/>
                <a:cs typeface="Arial" panose="020B0604020202020204" pitchFamily="34" charset="0"/>
              </a:rPr>
              <a:t>The antibody fragment does not bind to known thrombin substrates and has no activity in coagulation tests or platelet aggregation, and thus has no procoagulant or anticoagulant effects </a:t>
            </a:r>
            <a:r>
              <a:rPr lang="en-AU" dirty="0" smtClean="0">
                <a:latin typeface="Arial" panose="020B0604020202020204" pitchFamily="34" charset="0"/>
                <a:cs typeface="Arial" panose="020B0604020202020204" pitchFamily="34" charset="0"/>
              </a:rPr>
              <a:t>of</a:t>
            </a:r>
            <a:r>
              <a:rPr lang="en-AU" baseline="0" dirty="0" smtClean="0">
                <a:latin typeface="Arial" panose="020B0604020202020204" pitchFamily="34" charset="0"/>
                <a:cs typeface="Arial" panose="020B0604020202020204" pitchFamily="34" charset="0"/>
              </a:rPr>
              <a:t> </a:t>
            </a:r>
            <a:r>
              <a:rPr lang="en-AU" dirty="0" smtClean="0">
                <a:latin typeface="Arial" panose="020B0604020202020204" pitchFamily="34" charset="0"/>
                <a:cs typeface="Arial" panose="020B0604020202020204" pitchFamily="34" charset="0"/>
              </a:rPr>
              <a:t>its </a:t>
            </a:r>
            <a:r>
              <a:rPr lang="en-AU" dirty="0">
                <a:latin typeface="Arial" panose="020B0604020202020204" pitchFamily="34" charset="0"/>
                <a:cs typeface="Arial" panose="020B0604020202020204" pitchFamily="34" charset="0"/>
              </a:rPr>
              <a:t>own.</a:t>
            </a:r>
            <a:r>
              <a:rPr lang="en-AU" baseline="30000" dirty="0">
                <a:latin typeface="Arial" panose="020B0604020202020204" pitchFamily="34" charset="0"/>
                <a:cs typeface="Arial" panose="020B0604020202020204" pitchFamily="34" charset="0"/>
              </a:rPr>
              <a:t>1</a:t>
            </a:r>
            <a:endParaRPr lang="en-AU" dirty="0">
              <a:latin typeface="Arial" panose="020B0604020202020204" pitchFamily="34" charset="0"/>
              <a:cs typeface="Arial" panose="020B0604020202020204" pitchFamily="34" charset="0"/>
            </a:endParaRPr>
          </a:p>
          <a:p>
            <a:endParaRPr lang="en-AU" dirty="0">
              <a:latin typeface="Arial" panose="020B0604020202020204" pitchFamily="34" charset="0"/>
              <a:cs typeface="Arial" panose="020B0604020202020204" pitchFamily="34" charset="0"/>
            </a:endParaRPr>
          </a:p>
          <a:p>
            <a:pPr defTabSz="422005">
              <a:lnSpc>
                <a:spcPct val="110000"/>
              </a:lnSpc>
              <a:spcAft>
                <a:spcPts val="369"/>
              </a:spcAft>
              <a:defRPr/>
            </a:pPr>
            <a:r>
              <a:rPr lang="en-AU" dirty="0" smtClean="0">
                <a:solidFill>
                  <a:schemeClr val="bg1">
                    <a:lumMod val="50000"/>
                  </a:schemeClr>
                </a:solidFill>
                <a:latin typeface="Arial" panose="020B0604020202020204" pitchFamily="34" charset="0"/>
                <a:cs typeface="Arial" panose="020B0604020202020204" pitchFamily="34" charset="0"/>
              </a:rPr>
              <a:t>*Please note as of the publication of this resource, the Therapeutic Goods Administration (TGA) has not registered idarucizumab for use in Australia. </a:t>
            </a:r>
            <a:endParaRPr lang="en-AU" sz="800" dirty="0">
              <a:solidFill>
                <a:schemeClr val="bg1">
                  <a:lumMod val="50000"/>
                </a:schemeClr>
              </a:solidFill>
              <a:latin typeface="Arial" panose="020B0604020202020204" pitchFamily="34" charset="0"/>
              <a:cs typeface="Arial" panose="020B0604020202020204" pitchFamily="34" charset="0"/>
            </a:endParaRPr>
          </a:p>
          <a:p>
            <a:pPr defTabSz="422005">
              <a:defRPr/>
            </a:pPr>
            <a:endParaRPr lang="en-AU" dirty="0" smtClean="0">
              <a:solidFill>
                <a:schemeClr val="bg1">
                  <a:lumMod val="50000"/>
                </a:schemeClr>
              </a:solidFill>
              <a:latin typeface="Arial Narrow"/>
              <a:cs typeface="Arial Narrow"/>
            </a:endParaRPr>
          </a:p>
          <a:p>
            <a:r>
              <a:rPr lang="en-AU" b="1" dirty="0" smtClean="0">
                <a:latin typeface="Arial" panose="020B0604020202020204" pitchFamily="34" charset="0"/>
                <a:cs typeface="Arial" panose="020B0604020202020204" pitchFamily="34" charset="0"/>
              </a:rPr>
              <a:t>Reference</a:t>
            </a:r>
            <a:r>
              <a:rPr lang="en-AU" b="1" dirty="0">
                <a:latin typeface="Arial" panose="020B0604020202020204" pitchFamily="34" charset="0"/>
                <a:cs typeface="Arial" panose="020B0604020202020204" pitchFamily="34" charset="0"/>
              </a:rPr>
              <a:t>:</a:t>
            </a:r>
            <a:endParaRPr lang="en-AU" dirty="0">
              <a:latin typeface="Arial" panose="020B0604020202020204" pitchFamily="34" charset="0"/>
              <a:cs typeface="Arial" panose="020B0604020202020204" pitchFamily="34" charset="0"/>
            </a:endParaRPr>
          </a:p>
          <a:p>
            <a:pPr marL="228538" indent="-228538" defTabSz="457076">
              <a:buFont typeface="+mj-lt"/>
              <a:buAutoNum type="arabicPeriod"/>
              <a:defRPr/>
            </a:pPr>
            <a:r>
              <a:rPr lang="nb-NO" dirty="0">
                <a:latin typeface="Arial" panose="020B0604020202020204" pitchFamily="34" charset="0"/>
                <a:cs typeface="Arial" panose="020B0604020202020204" pitchFamily="34" charset="0"/>
              </a:rPr>
              <a:t>Schiele F, </a:t>
            </a:r>
            <a:r>
              <a:rPr lang="nb-NO" i="1" dirty="0">
                <a:latin typeface="Arial" panose="020B0604020202020204" pitchFamily="34" charset="0"/>
                <a:cs typeface="Arial" panose="020B0604020202020204" pitchFamily="34" charset="0"/>
              </a:rPr>
              <a:t>et al. Blood.</a:t>
            </a:r>
            <a:r>
              <a:rPr lang="nb-NO" dirty="0">
                <a:latin typeface="Arial" panose="020B0604020202020204" pitchFamily="34" charset="0"/>
                <a:cs typeface="Arial" panose="020B0604020202020204" pitchFamily="34" charset="0"/>
              </a:rPr>
              <a:t> 2013; 121: 3554–3562.</a:t>
            </a:r>
            <a:r>
              <a:rPr lang="en-AU" dirty="0">
                <a:latin typeface="Arial" panose="020B0604020202020204" pitchFamily="34" charset="0"/>
                <a:cs typeface="Arial" panose="020B0604020202020204" pitchFamily="34" charset="0"/>
              </a:rPr>
              <a:t> </a:t>
            </a:r>
            <a:endParaRPr lang="en-AU" dirty="0">
              <a:solidFill>
                <a:schemeClr val="bg1">
                  <a:lumMod val="50000"/>
                </a:schemeClr>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E85EF4F-7A57-B24A-8382-A8ED1FA5139D}"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1063809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pPr defTabSz="875447"/>
            <a:r>
              <a:rPr lang="en-AU" b="1" dirty="0" smtClean="0"/>
              <a:t>(GP facilitator) </a:t>
            </a:r>
            <a:r>
              <a:rPr lang="en-AU" dirty="0" smtClean="0"/>
              <a:t>Key message: Approximately</a:t>
            </a:r>
            <a:r>
              <a:rPr lang="en-AU" baseline="0" dirty="0" smtClean="0"/>
              <a:t> </a:t>
            </a:r>
            <a:r>
              <a:rPr lang="en-AU" dirty="0" smtClean="0"/>
              <a:t>1 in 5 people with AF are undiagnosed.</a:t>
            </a:r>
          </a:p>
          <a:p>
            <a:endParaRPr lang="en-AU" dirty="0" smtClean="0"/>
          </a:p>
          <a:p>
            <a:r>
              <a:rPr lang="en-AU" dirty="0" smtClean="0"/>
              <a:t>Notes</a:t>
            </a:r>
          </a:p>
          <a:p>
            <a:r>
              <a:rPr lang="en-AU" dirty="0" smtClean="0"/>
              <a:t>AF is a frequently silent and often undiagnosed disease. Deloitte Access Economics estimated the prevalence of NVAF in Australians aged ≥50 years in 2011 as 456,511 people, including an estimated 91,302 people with undiagnosed NVAF.</a:t>
            </a:r>
          </a:p>
          <a:p>
            <a:endParaRPr lang="en-AU" dirty="0" smtClean="0"/>
          </a:p>
          <a:p>
            <a:r>
              <a:rPr lang="en-AU" dirty="0" smtClean="0"/>
              <a:t>Reference</a:t>
            </a:r>
          </a:p>
          <a:p>
            <a:r>
              <a:rPr lang="en-AU" dirty="0" smtClean="0"/>
              <a:t>Deloitte Access Economics. Off beat: Atrial fibrillation and the cost of preventable stroke. 2011</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5</a:t>
            </a:fld>
            <a:endParaRPr lang="en-AU" dirty="0"/>
          </a:p>
        </p:txBody>
      </p:sp>
    </p:spTree>
    <p:extLst>
      <p:ext uri="{BB962C8B-B14F-4D97-AF65-F5344CB8AC3E}">
        <p14:creationId xmlns:p14="http://schemas.microsoft.com/office/powerpoint/2010/main" val="24150083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noFill/>
        </p:spPr>
      </p:sp>
      <p:sp>
        <p:nvSpPr>
          <p:cNvPr id="226307" name="Notes Placeholder 2"/>
          <p:cNvSpPr>
            <a:spLocks noGrp="1"/>
          </p:cNvSpPr>
          <p:nvPr>
            <p:ph type="body" idx="1"/>
          </p:nvPr>
        </p:nvSpPr>
        <p:spPr>
          <a:noFill/>
        </p:spPr>
        <p:txBody>
          <a:bodyPr/>
          <a:lstStyle/>
          <a:p>
            <a:pPr marL="246914" indent="-246914">
              <a:buFontTx/>
              <a:buAutoNum type="arabicPeriod"/>
            </a:pPr>
            <a:endParaRPr lang="en-US" dirty="0"/>
          </a:p>
        </p:txBody>
      </p:sp>
      <p:sp>
        <p:nvSpPr>
          <p:cNvPr id="226308" name="Slide Number Placeholder 3"/>
          <p:cNvSpPr>
            <a:spLocks noGrp="1"/>
          </p:cNvSpPr>
          <p:nvPr>
            <p:ph type="sldNum" sz="quarter" idx="5"/>
          </p:nvPr>
        </p:nvSpPr>
        <p:spPr>
          <a:noFill/>
        </p:spPr>
        <p:txBody>
          <a:bodyPr/>
          <a:lstStyle>
            <a:lvl1pPr defTabSz="991044" eaLnBrk="0" hangingPunct="0">
              <a:defRPr sz="2600">
                <a:solidFill>
                  <a:schemeClr val="tx1"/>
                </a:solidFill>
                <a:latin typeface="Arial" pitchFamily="34" charset="0"/>
                <a:ea typeface="ＭＳ Ｐゴシック" pitchFamily="34" charset="-128"/>
              </a:defRPr>
            </a:lvl1pPr>
            <a:lvl2pPr marL="791482" indent="-304416" defTabSz="991044" eaLnBrk="0" hangingPunct="0">
              <a:defRPr sz="2600">
                <a:solidFill>
                  <a:schemeClr val="tx1"/>
                </a:solidFill>
                <a:latin typeface="Arial" pitchFamily="34" charset="0"/>
                <a:ea typeface="ＭＳ Ｐゴシック" pitchFamily="34" charset="-128"/>
              </a:defRPr>
            </a:lvl2pPr>
            <a:lvl3pPr marL="1217664" indent="-243533" defTabSz="991044" eaLnBrk="0" hangingPunct="0">
              <a:defRPr sz="2600">
                <a:solidFill>
                  <a:schemeClr val="tx1"/>
                </a:solidFill>
                <a:latin typeface="Arial" pitchFamily="34" charset="0"/>
                <a:ea typeface="ＭＳ Ｐゴシック" pitchFamily="34" charset="-128"/>
              </a:defRPr>
            </a:lvl3pPr>
            <a:lvl4pPr marL="1704729" indent="-243533" defTabSz="991044" eaLnBrk="0" hangingPunct="0">
              <a:defRPr sz="2600">
                <a:solidFill>
                  <a:schemeClr val="tx1"/>
                </a:solidFill>
                <a:latin typeface="Arial" pitchFamily="34" charset="0"/>
                <a:ea typeface="ＭＳ Ｐゴシック" pitchFamily="34" charset="-128"/>
              </a:defRPr>
            </a:lvl4pPr>
            <a:lvl5pPr marL="2191796" indent="-243533" defTabSz="991044" eaLnBrk="0" hangingPunct="0">
              <a:defRPr sz="2600">
                <a:solidFill>
                  <a:schemeClr val="tx1"/>
                </a:solidFill>
                <a:latin typeface="Arial" pitchFamily="34" charset="0"/>
                <a:ea typeface="ＭＳ Ｐゴシック" pitchFamily="34" charset="-128"/>
              </a:defRPr>
            </a:lvl5pPr>
            <a:lvl6pPr marL="2678862" indent="-243533" defTabSz="991044" eaLnBrk="0" fontAlgn="base" hangingPunct="0">
              <a:spcBef>
                <a:spcPct val="0"/>
              </a:spcBef>
              <a:spcAft>
                <a:spcPct val="0"/>
              </a:spcAft>
              <a:defRPr sz="2600">
                <a:solidFill>
                  <a:schemeClr val="tx1"/>
                </a:solidFill>
                <a:latin typeface="Arial" pitchFamily="34" charset="0"/>
                <a:ea typeface="ＭＳ Ｐゴシック" pitchFamily="34" charset="-128"/>
              </a:defRPr>
            </a:lvl6pPr>
            <a:lvl7pPr marL="3165927" indent="-243533" defTabSz="991044" eaLnBrk="0" fontAlgn="base" hangingPunct="0">
              <a:spcBef>
                <a:spcPct val="0"/>
              </a:spcBef>
              <a:spcAft>
                <a:spcPct val="0"/>
              </a:spcAft>
              <a:defRPr sz="2600">
                <a:solidFill>
                  <a:schemeClr val="tx1"/>
                </a:solidFill>
                <a:latin typeface="Arial" pitchFamily="34" charset="0"/>
                <a:ea typeface="ＭＳ Ｐゴシック" pitchFamily="34" charset="-128"/>
              </a:defRPr>
            </a:lvl7pPr>
            <a:lvl8pPr marL="3652992" indent="-243533" defTabSz="991044" eaLnBrk="0" fontAlgn="base" hangingPunct="0">
              <a:spcBef>
                <a:spcPct val="0"/>
              </a:spcBef>
              <a:spcAft>
                <a:spcPct val="0"/>
              </a:spcAft>
              <a:defRPr sz="2600">
                <a:solidFill>
                  <a:schemeClr val="tx1"/>
                </a:solidFill>
                <a:latin typeface="Arial" pitchFamily="34" charset="0"/>
                <a:ea typeface="ＭＳ Ｐゴシック" pitchFamily="34" charset="-128"/>
              </a:defRPr>
            </a:lvl8pPr>
            <a:lvl9pPr marL="4140059" indent="-243533" defTabSz="991044" eaLnBrk="0" fontAlgn="base" hangingPunct="0">
              <a:spcBef>
                <a:spcPct val="0"/>
              </a:spcBef>
              <a:spcAft>
                <a:spcPct val="0"/>
              </a:spcAft>
              <a:defRPr sz="2600">
                <a:solidFill>
                  <a:schemeClr val="tx1"/>
                </a:solidFill>
                <a:latin typeface="Arial" pitchFamily="34" charset="0"/>
                <a:ea typeface="ＭＳ Ｐゴシック" pitchFamily="34" charset="-128"/>
              </a:defRPr>
            </a:lvl9pPr>
          </a:lstStyle>
          <a:p>
            <a:fld id="{5244E590-276F-4620-8384-DCA96BE0F188}" type="slidenum">
              <a:rPr lang="en-US" sz="1300">
                <a:solidFill>
                  <a:prstClr val="black"/>
                </a:solidFill>
              </a:rPr>
              <a:pPr/>
              <a:t>73</a:t>
            </a:fld>
            <a:endParaRPr lang="en-US" sz="1300" dirty="0">
              <a:solidFill>
                <a:prstClr val="black"/>
              </a:solidFill>
            </a:endParaRPr>
          </a:p>
        </p:txBody>
      </p:sp>
    </p:spTree>
    <p:extLst>
      <p:ext uri="{BB962C8B-B14F-4D97-AF65-F5344CB8AC3E}">
        <p14:creationId xmlns:p14="http://schemas.microsoft.com/office/powerpoint/2010/main" val="11994371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Alternate slide to #10</a:t>
            </a:r>
            <a:endParaRPr lang="en-US" dirty="0"/>
          </a:p>
        </p:txBody>
      </p:sp>
      <p:sp>
        <p:nvSpPr>
          <p:cNvPr id="4" name="Slide Number Placeholder 3"/>
          <p:cNvSpPr>
            <a:spLocks noGrp="1"/>
          </p:cNvSpPr>
          <p:nvPr>
            <p:ph type="sldNum" sz="quarter" idx="10"/>
          </p:nvPr>
        </p:nvSpPr>
        <p:spPr/>
        <p:txBody>
          <a:bodyPr/>
          <a:lstStyle/>
          <a:p>
            <a:fld id="{892FFA5B-3F60-4B34-A251-1EDA379A4A34}"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25324056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2FFA5B-3F60-4B34-A251-1EDA379A4A34}"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7203664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81</a:t>
            </a:fld>
            <a:endParaRPr lang="en-AU" dirty="0"/>
          </a:p>
        </p:txBody>
      </p:sp>
    </p:spTree>
    <p:extLst>
      <p:ext uri="{BB962C8B-B14F-4D97-AF65-F5344CB8AC3E}">
        <p14:creationId xmlns:p14="http://schemas.microsoft.com/office/powerpoint/2010/main" val="33063829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NB:</a:t>
            </a:r>
            <a:r>
              <a:rPr lang="en-US" baseline="0" dirty="0" smtClean="0"/>
              <a:t> slide pending LAR on the clinical deck made by the US</a:t>
            </a:r>
            <a:endParaRPr lang="en-US" dirty="0"/>
          </a:p>
        </p:txBody>
      </p:sp>
      <p:sp>
        <p:nvSpPr>
          <p:cNvPr id="4" name="Slide Number Placeholder 3"/>
          <p:cNvSpPr>
            <a:spLocks noGrp="1"/>
          </p:cNvSpPr>
          <p:nvPr>
            <p:ph type="sldNum" sz="quarter" idx="10"/>
          </p:nvPr>
        </p:nvSpPr>
        <p:spPr/>
        <p:txBody>
          <a:bodyPr/>
          <a:lstStyle/>
          <a:p>
            <a:fld id="{445FE2AD-A3F0-46C2-8617-36EB1487D828}"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41063485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FF00A0-E309-4037-85B0-C3EFAD29C7AB}" type="slidenum">
              <a:rPr lang="en-US" smtClean="0"/>
              <a:t>83</a:t>
            </a:fld>
            <a:endParaRPr lang="en-US" dirty="0"/>
          </a:p>
        </p:txBody>
      </p:sp>
    </p:spTree>
    <p:extLst>
      <p:ext uri="{BB962C8B-B14F-4D97-AF65-F5344CB8AC3E}">
        <p14:creationId xmlns:p14="http://schemas.microsoft.com/office/powerpoint/2010/main" val="2823621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a:spLocks noGrp="1" noRot="1" noChangeAspect="1"/>
          </p:cNvSpPr>
          <p:nvPr>
            <p:ph type="sldImg"/>
          </p:nvPr>
        </p:nvSpPr>
        <p:spPr>
          <a:prstGeom prst="rect">
            <a:avLst/>
          </a:prstGeom>
        </p:spPr>
        <p:txBody>
          <a:bodyPr/>
          <a:lstStyle/>
          <a:p>
            <a:endParaRPr/>
          </a:p>
        </p:txBody>
      </p:sp>
      <p:sp>
        <p:nvSpPr>
          <p:cNvPr id="197" name="Shape 197"/>
          <p:cNvSpPr>
            <a:spLocks noGrp="1"/>
          </p:cNvSpPr>
          <p:nvPr>
            <p:ph type="body" sz="quarter" idx="1"/>
          </p:nvPr>
        </p:nvSpPr>
        <p:spPr>
          <a:prstGeom prst="rect">
            <a:avLst/>
          </a:prstGeom>
        </p:spPr>
        <p:txBody>
          <a:bodyPr/>
          <a:lstStyle/>
          <a:p>
            <a:r>
              <a:t> performed via rt femoral vein approach during one hr procedure in cath lab. </a:t>
            </a:r>
          </a:p>
        </p:txBody>
      </p:sp>
    </p:spTree>
    <p:extLst>
      <p:ext uri="{BB962C8B-B14F-4D97-AF65-F5344CB8AC3E}">
        <p14:creationId xmlns:p14="http://schemas.microsoft.com/office/powerpoint/2010/main" val="1079613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normAutofit lnSpcReduction="10000"/>
          </a:bodyPr>
          <a:lstStyle/>
          <a:p>
            <a:r>
              <a:rPr lang="en-AU" b="1" dirty="0" smtClean="0"/>
              <a:t>(GP facilitator) </a:t>
            </a:r>
            <a:r>
              <a:rPr lang="en-AU" dirty="0" smtClean="0"/>
              <a:t>Key message: AF is a potentially debilitating and life-threatening disease.</a:t>
            </a:r>
            <a:r>
              <a:rPr lang="en-AU" baseline="30000" dirty="0" smtClean="0"/>
              <a:t>1</a:t>
            </a:r>
          </a:p>
          <a:p>
            <a:endParaRPr lang="en-AU" dirty="0" smtClean="0"/>
          </a:p>
          <a:p>
            <a:r>
              <a:rPr lang="en-AU" dirty="0" smtClean="0"/>
              <a:t>AF associated LV dysfunction / rate related CMP – may be reversible with rate / rhythm control</a:t>
            </a:r>
            <a:r>
              <a:rPr lang="en-AU" baseline="0" dirty="0" smtClean="0"/>
              <a:t> Rx – I have  a handful of these patients initially recommended for Heart transplant, subsequently normalised LV function with good medical therapy and PVI.</a:t>
            </a:r>
          </a:p>
          <a:p>
            <a:endParaRPr lang="en-AU" baseline="0" dirty="0" smtClean="0"/>
          </a:p>
          <a:p>
            <a:endParaRPr lang="en-AU" dirty="0" smtClean="0"/>
          </a:p>
          <a:p>
            <a:r>
              <a:rPr lang="en-AU" dirty="0" smtClean="0"/>
              <a:t>Notes</a:t>
            </a:r>
          </a:p>
          <a:p>
            <a:r>
              <a:rPr lang="en-AU" dirty="0" smtClean="0"/>
              <a:t>AF is associated with increased rates of death, stroke and other thromboembolic events, heart failure and hospitalisations, decreased quality of life, reduced exercise capacity, and left ventricular (LV) dysfunction.</a:t>
            </a:r>
            <a:r>
              <a:rPr lang="en-AU" baseline="30000" dirty="0" smtClean="0"/>
              <a:t>1</a:t>
            </a:r>
          </a:p>
          <a:p>
            <a:r>
              <a:rPr lang="en-AU" dirty="0" smtClean="0"/>
              <a:t>Stroke in AF is often severe and results in long-term disability or death.</a:t>
            </a:r>
            <a:r>
              <a:rPr lang="en-AU" baseline="30000" dirty="0" smtClean="0"/>
              <a:t>1,2</a:t>
            </a:r>
            <a:r>
              <a:rPr lang="en-AU" dirty="0" smtClean="0"/>
              <a:t> </a:t>
            </a:r>
          </a:p>
          <a:p>
            <a:r>
              <a:rPr lang="en-AU" dirty="0" smtClean="0"/>
              <a:t>Approximately one in five of</a:t>
            </a:r>
            <a:r>
              <a:rPr lang="en-AU" baseline="0" dirty="0" smtClean="0"/>
              <a:t> all</a:t>
            </a:r>
            <a:r>
              <a:rPr lang="en-AU" dirty="0" smtClean="0"/>
              <a:t> strokes is due to AF; furthermore, undiagnosed ‘silent AF’ is a likely cause of some ‘cryptogenic’ strokes. Stroke risk with paroxysmal AF is</a:t>
            </a:r>
            <a:r>
              <a:rPr lang="en-AU" baseline="0" dirty="0" smtClean="0"/>
              <a:t> </a:t>
            </a:r>
            <a:r>
              <a:rPr lang="en-AU" dirty="0" smtClean="0"/>
              <a:t>similar to that with permanent or persistent AF.</a:t>
            </a:r>
            <a:r>
              <a:rPr lang="en-AU" baseline="30000" dirty="0" smtClean="0"/>
              <a:t>1</a:t>
            </a:r>
          </a:p>
          <a:p>
            <a:r>
              <a:rPr lang="en-AU" dirty="0" smtClean="0"/>
              <a:t>Death rates are doubled by AF, independently of other known predictors of mortality. Only antithrombotic therapy has been shown to reduce AF-related deaths.</a:t>
            </a:r>
            <a:r>
              <a:rPr lang="en-AU" baseline="30000" dirty="0" smtClean="0"/>
              <a:t>1</a:t>
            </a:r>
          </a:p>
          <a:p>
            <a:endParaRPr lang="en-AU" dirty="0" smtClean="0"/>
          </a:p>
          <a:p>
            <a:r>
              <a:rPr lang="en-AU" dirty="0" smtClean="0"/>
              <a:t>References</a:t>
            </a:r>
          </a:p>
          <a:p>
            <a:r>
              <a:rPr lang="en-AU" dirty="0" smtClean="0"/>
              <a:t>1. Camm AJ </a:t>
            </a:r>
            <a:r>
              <a:rPr lang="en-AU" i="1" dirty="0" smtClean="0"/>
              <a:t>et al. Eur Heart J </a:t>
            </a:r>
            <a:r>
              <a:rPr lang="en-AU" dirty="0" smtClean="0"/>
              <a:t>2010; 31: 2369–429. </a:t>
            </a:r>
          </a:p>
          <a:p>
            <a:r>
              <a:rPr lang="en-AU" dirty="0" smtClean="0"/>
              <a:t>2. Gladstone DJ </a:t>
            </a:r>
            <a:r>
              <a:rPr lang="en-AU" i="1" dirty="0" smtClean="0"/>
              <a:t>et al. Stroke </a:t>
            </a:r>
            <a:r>
              <a:rPr lang="en-AU" dirty="0" smtClean="0"/>
              <a:t>2009; 40: 235–40.</a:t>
            </a:r>
          </a:p>
          <a:p>
            <a:endParaRPr lang="en-AU" dirty="0" smtClean="0"/>
          </a:p>
          <a:p>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7</a:t>
            </a:fld>
            <a:endParaRPr lang="en-AU" dirty="0"/>
          </a:p>
        </p:txBody>
      </p:sp>
    </p:spTree>
    <p:extLst>
      <p:ext uri="{BB962C8B-B14F-4D97-AF65-F5344CB8AC3E}">
        <p14:creationId xmlns:p14="http://schemas.microsoft.com/office/powerpoint/2010/main" val="3134246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Moderate</a:t>
            </a:r>
            <a:r>
              <a:rPr lang="en-AU" baseline="0" dirty="0" smtClean="0"/>
              <a:t> cardiovascular exercise 30 mins/day</a:t>
            </a:r>
          </a:p>
          <a:p>
            <a:endParaRPr lang="en-AU" baseline="0" dirty="0" smtClean="0"/>
          </a:p>
          <a:p>
            <a:r>
              <a:rPr lang="en-AU" baseline="0" dirty="0" smtClean="0"/>
              <a:t>Aim for </a:t>
            </a:r>
            <a:r>
              <a:rPr lang="en-AU" baseline="0" dirty="0" err="1" smtClean="0"/>
              <a:t>wt</a:t>
            </a:r>
            <a:r>
              <a:rPr lang="en-AU" baseline="0" dirty="0" smtClean="0"/>
              <a:t> reduction – 10% </a:t>
            </a:r>
            <a:endParaRPr lang="en-AU" dirty="0"/>
          </a:p>
        </p:txBody>
      </p:sp>
      <p:sp>
        <p:nvSpPr>
          <p:cNvPr id="4" name="Slide Number Placeholder 3"/>
          <p:cNvSpPr>
            <a:spLocks noGrp="1"/>
          </p:cNvSpPr>
          <p:nvPr>
            <p:ph type="sldNum" sz="quarter" idx="10"/>
          </p:nvPr>
        </p:nvSpPr>
        <p:spPr/>
        <p:txBody>
          <a:bodyPr/>
          <a:lstStyle/>
          <a:p>
            <a:fld id="{71331D23-A3EA-4248-8FCA-14A0CEBF9153}" type="slidenum">
              <a:rPr lang="en-AU" smtClean="0"/>
              <a:t>11</a:t>
            </a:fld>
            <a:endParaRPr lang="en-AU" dirty="0"/>
          </a:p>
        </p:txBody>
      </p:sp>
    </p:spTree>
    <p:extLst>
      <p:ext uri="{BB962C8B-B14F-4D97-AF65-F5344CB8AC3E}">
        <p14:creationId xmlns:p14="http://schemas.microsoft.com/office/powerpoint/2010/main" val="3177814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smtClean="0"/>
              <a:t>Prash</a:t>
            </a:r>
            <a:r>
              <a:rPr lang="en-AU" dirty="0" smtClean="0"/>
              <a:t> Sanders from the Royal Adelaide Hospital, published an article in JAMA (2013;310(19):2050-2060) which caught the world by surprise. </a:t>
            </a:r>
          </a:p>
          <a:p>
            <a:endParaRPr lang="en-AU" dirty="0" smtClean="0"/>
          </a:p>
          <a:p>
            <a:r>
              <a:rPr lang="en-AU" dirty="0" smtClean="0"/>
              <a:t>In this study, Sanders and colleagues randomised 150 overweight and obese atrial fibrillation patients to </a:t>
            </a:r>
          </a:p>
          <a:p>
            <a:r>
              <a:rPr lang="en-AU" dirty="0" smtClean="0"/>
              <a:t>a weight loss/lifestyle modification programme/treatment of sleep apnoea vs </a:t>
            </a:r>
          </a:p>
          <a:p>
            <a:r>
              <a:rPr lang="en-AU" dirty="0" smtClean="0"/>
              <a:t>general healthy lifestyle advice</a:t>
            </a:r>
          </a:p>
          <a:p>
            <a:endParaRPr lang="en-AU" dirty="0" smtClean="0"/>
          </a:p>
          <a:p>
            <a:r>
              <a:rPr lang="en-AU" dirty="0" smtClean="0"/>
              <a:t> Remarkably, both groups of patients saw a reversal in their atrial fibrillation.</a:t>
            </a:r>
          </a:p>
          <a:p>
            <a:endParaRPr lang="en-AU" dirty="0" smtClean="0"/>
          </a:p>
          <a:p>
            <a:r>
              <a:rPr lang="en-AU" dirty="0" smtClean="0"/>
              <a:t>However, the group that was randomised to a weight loss/lifestyle modification programme not only lost an average of 14.3kg (10%) but also experienced a nearly three-fold reduction in their atrial fibrillation burden over 15 months of follow-up as assessed by outpatient telemetry monitoring. </a:t>
            </a:r>
          </a:p>
          <a:p>
            <a:endParaRPr lang="en-AU" dirty="0"/>
          </a:p>
        </p:txBody>
      </p:sp>
      <p:sp>
        <p:nvSpPr>
          <p:cNvPr id="4" name="Slide Number Placeholder 3"/>
          <p:cNvSpPr>
            <a:spLocks noGrp="1"/>
          </p:cNvSpPr>
          <p:nvPr>
            <p:ph type="sldNum" sz="quarter" idx="10"/>
          </p:nvPr>
        </p:nvSpPr>
        <p:spPr/>
        <p:txBody>
          <a:bodyPr/>
          <a:lstStyle/>
          <a:p>
            <a:fld id="{32AFF443-48A1-445F-9E75-FCB18743A409}" type="slidenum">
              <a:rPr lang="en-US" smtClean="0"/>
              <a:t>12</a:t>
            </a:fld>
            <a:endParaRPr lang="en-US"/>
          </a:p>
        </p:txBody>
      </p:sp>
    </p:spTree>
    <p:extLst>
      <p:ext uri="{BB962C8B-B14F-4D97-AF65-F5344CB8AC3E}">
        <p14:creationId xmlns:p14="http://schemas.microsoft.com/office/powerpoint/2010/main" val="839013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1725" y="1241425"/>
            <a:ext cx="4465638" cy="3349625"/>
          </a:xfrm>
        </p:spPr>
      </p:sp>
      <p:sp>
        <p:nvSpPr>
          <p:cNvPr id="3" name="Notes Placeholder 2"/>
          <p:cNvSpPr>
            <a:spLocks noGrp="1"/>
          </p:cNvSpPr>
          <p:nvPr>
            <p:ph type="body" idx="1"/>
          </p:nvPr>
        </p:nvSpPr>
        <p:spPr/>
        <p:txBody>
          <a:bodyPr/>
          <a:lstStyle/>
          <a:p>
            <a:r>
              <a:rPr lang="en-AU" b="1" dirty="0" smtClean="0"/>
              <a:t>(Cardiologist</a:t>
            </a:r>
            <a:r>
              <a:rPr lang="en-AU" b="1" baseline="0" dirty="0" smtClean="0"/>
              <a:t> presenter</a:t>
            </a:r>
            <a:r>
              <a:rPr lang="en-AU" b="1" dirty="0" smtClean="0"/>
              <a:t>) </a:t>
            </a:r>
            <a:r>
              <a:rPr lang="en-AU" baseline="0" dirty="0" smtClean="0"/>
              <a:t>Key message: A high proportion of Australians with AF may be inadequately anticoagulated.</a:t>
            </a:r>
            <a:r>
              <a:rPr lang="en-AU" baseline="30000" dirty="0" smtClean="0"/>
              <a:t>1</a:t>
            </a:r>
          </a:p>
          <a:p>
            <a:endParaRPr lang="en-AU" dirty="0" smtClean="0"/>
          </a:p>
          <a:p>
            <a:r>
              <a:rPr lang="en-AU" baseline="0" dirty="0" smtClean="0"/>
              <a:t>Notes</a:t>
            </a:r>
          </a:p>
          <a:p>
            <a:r>
              <a:rPr lang="en-AU" baseline="0" dirty="0" smtClean="0"/>
              <a:t>An Australian study conducted in Adelaide in 2013 identified 318 strokes events in 301 individuals between 2009–2010. AF accounted for 36% of all ischaemic strokes (92 out of a total of 109 </a:t>
            </a:r>
            <a:r>
              <a:rPr lang="en-AU" baseline="0" dirty="0" err="1" smtClean="0"/>
              <a:t>cardioembolic</a:t>
            </a:r>
            <a:r>
              <a:rPr lang="en-AU" baseline="0" dirty="0" smtClean="0"/>
              <a:t> strokes). Despite the substantially reduced risk of stroke offered by anticoagulation, the study found that:</a:t>
            </a:r>
            <a:r>
              <a:rPr lang="en-AU" baseline="30000" dirty="0" smtClean="0"/>
              <a:t>1</a:t>
            </a:r>
            <a:r>
              <a:rPr lang="en-AU" baseline="0" dirty="0" smtClean="0"/>
              <a:t> </a:t>
            </a:r>
          </a:p>
          <a:p>
            <a:pPr marL="164131" indent="-164131">
              <a:buFont typeface="Arial" panose="020B0604020202020204" pitchFamily="34" charset="0"/>
              <a:buChar char="•"/>
            </a:pPr>
            <a:r>
              <a:rPr lang="en-AU" baseline="0" dirty="0" smtClean="0"/>
              <a:t>85% of patients with AF (previously diagnosed or undiagnosed) were inadequately </a:t>
            </a:r>
            <a:r>
              <a:rPr lang="en-AU" baseline="0" dirty="0" err="1" smtClean="0"/>
              <a:t>anticoagulated</a:t>
            </a:r>
            <a:r>
              <a:rPr lang="en-AU" baseline="0" dirty="0" smtClean="0"/>
              <a:t>.</a:t>
            </a:r>
          </a:p>
          <a:p>
            <a:pPr marL="171450" indent="-171450">
              <a:buFont typeface="Arial" panose="020B0604020202020204" pitchFamily="34" charset="0"/>
              <a:buChar char="•"/>
            </a:pPr>
            <a:r>
              <a:rPr lang="en-AU" baseline="0" dirty="0" smtClean="0"/>
              <a:t>75% of patients previously diagnosed with AF were either sub-therapeutically or not </a:t>
            </a:r>
            <a:r>
              <a:rPr lang="en-AU" baseline="0" dirty="0" err="1" smtClean="0"/>
              <a:t>anticoagulated</a:t>
            </a:r>
            <a:r>
              <a:rPr lang="en-AU" baseline="0" dirty="0" smtClean="0"/>
              <a:t>. (</a:t>
            </a:r>
            <a:r>
              <a:rPr lang="en-AU" dirty="0" smtClean="0"/>
              <a:t>Of the 57 people who suffered a stroke and had a previous diagnosis of AF, only 14 were therapeutically anticoagulated, 11 were sub-therapeutically anticoagulated and 32 did not receive any anticoagulation therapy.)</a:t>
            </a:r>
            <a:r>
              <a:rPr lang="en-AU" baseline="30000" dirty="0" smtClean="0"/>
              <a:t>1</a:t>
            </a:r>
          </a:p>
          <a:p>
            <a:endParaRPr lang="en-AU" baseline="30000" dirty="0" smtClean="0"/>
          </a:p>
          <a:p>
            <a:r>
              <a:rPr lang="en-AU" dirty="0" smtClean="0"/>
              <a:t>Reference</a:t>
            </a:r>
          </a:p>
          <a:p>
            <a:pPr defTabSz="875366">
              <a:defRPr/>
            </a:pPr>
            <a:r>
              <a:rPr lang="en-AU" baseline="0" dirty="0" smtClean="0"/>
              <a:t>1. Leyden JM </a:t>
            </a:r>
            <a:r>
              <a:rPr lang="en-AU" i="1" baseline="0" dirty="0" smtClean="0"/>
              <a:t>et al. Stroke </a:t>
            </a:r>
            <a:r>
              <a:rPr lang="en-AU" baseline="0" dirty="0" smtClean="0"/>
              <a:t>2013; 44: 1226-31.</a:t>
            </a:r>
          </a:p>
          <a:p>
            <a:endParaRPr lang="en-AU" baseline="0" dirty="0"/>
          </a:p>
        </p:txBody>
      </p:sp>
      <p:sp>
        <p:nvSpPr>
          <p:cNvPr id="4" name="Slide Number Placeholder 3"/>
          <p:cNvSpPr>
            <a:spLocks noGrp="1"/>
          </p:cNvSpPr>
          <p:nvPr>
            <p:ph type="sldNum" sz="quarter" idx="10"/>
          </p:nvPr>
        </p:nvSpPr>
        <p:spPr/>
        <p:txBody>
          <a:bodyPr/>
          <a:lstStyle/>
          <a:p>
            <a:fld id="{71331D23-A3EA-4248-8FCA-14A0CEBF9153}" type="slidenum">
              <a:rPr lang="en-AU" smtClean="0"/>
              <a:t>14</a:t>
            </a:fld>
            <a:endParaRPr lang="en-AU" dirty="0"/>
          </a:p>
        </p:txBody>
      </p:sp>
    </p:spTree>
    <p:extLst>
      <p:ext uri="{BB962C8B-B14F-4D97-AF65-F5344CB8AC3E}">
        <p14:creationId xmlns:p14="http://schemas.microsoft.com/office/powerpoint/2010/main" val="2382700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57189" y="4777194"/>
            <a:ext cx="5954712" cy="4838188"/>
          </a:xfrm>
        </p:spPr>
        <p:txBody>
          <a:bodyPr>
            <a:normAutofit fontScale="92500"/>
          </a:bodyPr>
          <a:lstStyle/>
          <a:p>
            <a:pPr defTabSz="838153">
              <a:defRPr/>
            </a:pPr>
            <a:r>
              <a:rPr lang="en-GB" b="1" dirty="0" smtClean="0"/>
              <a:t>(Cardiologist presenter) </a:t>
            </a:r>
            <a:r>
              <a:rPr lang="en-AU" dirty="0" smtClean="0"/>
              <a:t>Key message: Real-life practice does not reproduce the reduction in stroke incidence calculated by Hart’s meta-analysis* of clinical trial data, and most intracranial haemorrhages (ICH) occur when INR is below the maximum recommended value (INR &lt;3). </a:t>
            </a:r>
            <a:r>
              <a:rPr lang="en-AU" b="1" i="1" dirty="0" smtClean="0"/>
              <a:t>[Slide build] </a:t>
            </a:r>
            <a:r>
              <a:rPr lang="en-AU" dirty="0" smtClean="0"/>
              <a:t>In Australia, the reported TTR in community-based practice</a:t>
            </a:r>
            <a:r>
              <a:rPr lang="en-AU" baseline="0" dirty="0" smtClean="0"/>
              <a:t> </a:t>
            </a:r>
            <a:r>
              <a:rPr lang="en-AU" dirty="0" smtClean="0"/>
              <a:t>is 50–68%.</a:t>
            </a:r>
          </a:p>
          <a:p>
            <a:pPr defTabSz="838153">
              <a:defRPr/>
            </a:pPr>
            <a:endParaRPr lang="en-AU" dirty="0" smtClean="0"/>
          </a:p>
          <a:p>
            <a:pPr defTabSz="838153">
              <a:defRPr/>
            </a:pPr>
            <a:r>
              <a:rPr lang="en-AU" dirty="0" smtClean="0"/>
              <a:t>Notes</a:t>
            </a:r>
          </a:p>
          <a:p>
            <a:pPr defTabSz="838153">
              <a:spcBef>
                <a:spcPts val="300"/>
              </a:spcBef>
              <a:defRPr/>
            </a:pPr>
            <a:r>
              <a:rPr lang="en-AU" dirty="0" smtClean="0"/>
              <a:t>Real life practice does not reproduce the reduction in stroke incidence calculated by Hart’s meta-analysis of clinical trial data.* Depending on the setting, risk reductions for vascular events</a:t>
            </a:r>
            <a:r>
              <a:rPr lang="en-AU" baseline="0" dirty="0" smtClean="0"/>
              <a:t> </a:t>
            </a:r>
            <a:r>
              <a:rPr lang="en-AU" dirty="0" smtClean="0"/>
              <a:t>of 22–35% have been reported.</a:t>
            </a:r>
            <a:r>
              <a:rPr lang="en-AU" baseline="30000" dirty="0" smtClean="0"/>
              <a:t>1 </a:t>
            </a:r>
            <a:r>
              <a:rPr lang="en-AU" baseline="0" dirty="0" smtClean="0"/>
              <a:t>This may reflect the difference in TTR achieved in these settings, as clinical benefit is related to TTR.</a:t>
            </a:r>
            <a:r>
              <a:rPr lang="en-AU" baseline="30000" dirty="0" smtClean="0"/>
              <a:t>1,2</a:t>
            </a:r>
            <a:endParaRPr lang="en-US" baseline="30000" dirty="0" smtClean="0"/>
          </a:p>
          <a:p>
            <a:pPr marL="0" marR="0" indent="0" algn="l" defTabSz="914400" rtl="0" eaLnBrk="1" fontAlgn="auto" latinLnBrk="0" hangingPunct="1">
              <a:spcBef>
                <a:spcPts val="300"/>
              </a:spcBef>
              <a:spcAft>
                <a:spcPts val="0"/>
              </a:spcAft>
              <a:buClrTx/>
              <a:buSzTx/>
              <a:buFontTx/>
              <a:buNone/>
              <a:tabLst/>
              <a:defRPr/>
            </a:pPr>
            <a:r>
              <a:rPr lang="en-AU" dirty="0" smtClean="0"/>
              <a:t>The risk of intracranial haemorrhage increases at INR values ≥3.5; however, one case-controlled study demonstrated that, in patients taking warfarin for non-valvular atrial fibrillation, 62% of intracranial bleeds occur at INR &lt;3.</a:t>
            </a:r>
            <a:r>
              <a:rPr lang="en-AU" baseline="30000" dirty="0" smtClean="0"/>
              <a:t>3</a:t>
            </a:r>
          </a:p>
          <a:p>
            <a:pPr>
              <a:spcBef>
                <a:spcPts val="300"/>
              </a:spcBef>
            </a:pPr>
            <a:r>
              <a:rPr lang="en-AU" b="1" i="1" dirty="0" smtClean="0"/>
              <a:t>[Click to advance slide build]</a:t>
            </a:r>
          </a:p>
          <a:p>
            <a:pPr>
              <a:spcBef>
                <a:spcPts val="300"/>
              </a:spcBef>
            </a:pPr>
            <a:r>
              <a:rPr lang="en-AU" dirty="0" smtClean="0"/>
              <a:t>In Australia, the reported TTR in community-based practice</a:t>
            </a:r>
            <a:r>
              <a:rPr lang="en-AU" baseline="0" dirty="0" smtClean="0"/>
              <a:t> </a:t>
            </a:r>
            <a:r>
              <a:rPr lang="en-AU" dirty="0" smtClean="0"/>
              <a:t>is 50–68%.</a:t>
            </a:r>
            <a:r>
              <a:rPr lang="en-AU" baseline="30000" dirty="0" smtClean="0"/>
              <a:t>3</a:t>
            </a:r>
            <a:r>
              <a:rPr lang="en-AU" baseline="0" dirty="0" smtClean="0"/>
              <a:t> P</a:t>
            </a:r>
            <a:r>
              <a:rPr lang="en-AU" dirty="0" smtClean="0"/>
              <a:t>atients with TTR &lt;60% have higher rates of annual mortality and major bleeding than those with moderate-good INR control.</a:t>
            </a:r>
            <a:r>
              <a:rPr lang="en-AU" baseline="30000" dirty="0" smtClean="0"/>
              <a:t>1,2</a:t>
            </a:r>
            <a:r>
              <a:rPr lang="en-AU" dirty="0" smtClean="0"/>
              <a:t> </a:t>
            </a:r>
          </a:p>
          <a:p>
            <a:endParaRPr lang="en-AU" dirty="0" smtClean="0"/>
          </a:p>
          <a:p>
            <a:r>
              <a:rPr lang="en-AU" sz="900" dirty="0"/>
              <a:t>*Hart and colleagues </a:t>
            </a:r>
            <a:r>
              <a:rPr lang="en-AU" sz="900" dirty="0" smtClean="0"/>
              <a:t>reviewed sixteen trials that compared adjusted-dose </a:t>
            </a:r>
            <a:r>
              <a:rPr lang="en-AU" sz="900" dirty="0"/>
              <a:t>warfarin </a:t>
            </a:r>
            <a:r>
              <a:rPr lang="en-AU" sz="900" dirty="0" smtClean="0"/>
              <a:t>with placebo and </a:t>
            </a:r>
            <a:r>
              <a:rPr lang="en-AU" sz="900" dirty="0"/>
              <a:t>aspirin. In six trials involving nearly 3,000 patients</a:t>
            </a:r>
            <a:r>
              <a:rPr lang="en-AU" sz="900" dirty="0" smtClean="0"/>
              <a:t>, oral </a:t>
            </a:r>
            <a:r>
              <a:rPr lang="en-AU" sz="900" dirty="0"/>
              <a:t>vitamin K </a:t>
            </a:r>
            <a:r>
              <a:rPr lang="en-AU" sz="900" dirty="0" smtClean="0"/>
              <a:t> antagonists </a:t>
            </a:r>
            <a:r>
              <a:rPr lang="en-AU" sz="900" dirty="0"/>
              <a:t>were compared with </a:t>
            </a:r>
            <a:r>
              <a:rPr lang="en-AU" sz="900" dirty="0" smtClean="0"/>
              <a:t>placebo in </a:t>
            </a:r>
            <a:r>
              <a:rPr lang="en-AU" sz="900" dirty="0"/>
              <a:t>primary and secondary prevention</a:t>
            </a:r>
            <a:r>
              <a:rPr lang="en-AU" sz="900" dirty="0" smtClean="0"/>
              <a:t>. </a:t>
            </a:r>
            <a:r>
              <a:rPr lang="en-AU" sz="900" dirty="0"/>
              <a:t>Overall, </a:t>
            </a:r>
            <a:r>
              <a:rPr lang="en-AU" sz="900" dirty="0" smtClean="0"/>
              <a:t>warfarin reduced the </a:t>
            </a:r>
            <a:r>
              <a:rPr lang="en-AU" sz="900" dirty="0"/>
              <a:t>incidence of stroke by 59% in the setting of </a:t>
            </a:r>
            <a:r>
              <a:rPr lang="en-AU" sz="900" dirty="0" smtClean="0"/>
              <a:t>primary prevention </a:t>
            </a:r>
            <a:r>
              <a:rPr lang="en-AU" sz="900" dirty="0"/>
              <a:t>and by 68% in secondary </a:t>
            </a:r>
            <a:r>
              <a:rPr lang="en-AU" sz="900" dirty="0" smtClean="0"/>
              <a:t>prevention vs. placebo. </a:t>
            </a:r>
            <a:r>
              <a:rPr lang="en-AU" sz="900" dirty="0"/>
              <a:t>When only ischemic strokes were </a:t>
            </a:r>
            <a:r>
              <a:rPr lang="en-AU" sz="900" dirty="0" smtClean="0"/>
              <a:t>considered</a:t>
            </a:r>
            <a:r>
              <a:rPr lang="en-AU" sz="900" dirty="0"/>
              <a:t>, </a:t>
            </a:r>
            <a:r>
              <a:rPr lang="en-AU" sz="900" dirty="0" smtClean="0"/>
              <a:t>warfarin prevented </a:t>
            </a:r>
            <a:r>
              <a:rPr lang="en-AU" sz="900" dirty="0"/>
              <a:t>65% of strokes. As far as bleeding </a:t>
            </a:r>
            <a:r>
              <a:rPr lang="en-AU" sz="900" dirty="0" smtClean="0"/>
              <a:t>complications were </a:t>
            </a:r>
            <a:r>
              <a:rPr lang="en-AU" sz="900" dirty="0"/>
              <a:t>concerned, warfarin </a:t>
            </a:r>
            <a:r>
              <a:rPr lang="en-AU" sz="900" dirty="0" smtClean="0"/>
              <a:t>induced </a:t>
            </a:r>
            <a:r>
              <a:rPr lang="en-AU" sz="900" dirty="0"/>
              <a:t>twice as </a:t>
            </a:r>
            <a:r>
              <a:rPr lang="en-AU" sz="900" dirty="0" smtClean="0"/>
              <a:t>many major </a:t>
            </a:r>
            <a:r>
              <a:rPr lang="en-AU" sz="900" dirty="0"/>
              <a:t>bleedings than </a:t>
            </a:r>
            <a:r>
              <a:rPr lang="en-AU" sz="900" dirty="0" smtClean="0"/>
              <a:t>placebo.</a:t>
            </a:r>
            <a:r>
              <a:rPr lang="en-AU" sz="900" baseline="30000" dirty="0" smtClean="0"/>
              <a:t>1</a:t>
            </a:r>
            <a:endParaRPr lang="en-AU" sz="900" baseline="30000" dirty="0"/>
          </a:p>
          <a:p>
            <a:endParaRPr lang="en-AU" dirty="0" smtClean="0"/>
          </a:p>
          <a:p>
            <a:r>
              <a:rPr lang="nb-NO" sz="900" dirty="0" smtClean="0">
                <a:cs typeface="Arial" pitchFamily="34" charset="0"/>
              </a:rPr>
              <a:t>References</a:t>
            </a:r>
          </a:p>
          <a:p>
            <a:pPr marL="176213" indent="-176213"/>
            <a:r>
              <a:rPr lang="nb-NO" sz="900" dirty="0" smtClean="0">
                <a:cs typeface="Arial" pitchFamily="34" charset="0"/>
              </a:rPr>
              <a:t>1. 	Molteni M, Cimminiello C. </a:t>
            </a:r>
            <a:r>
              <a:rPr lang="nb-NO" sz="900" i="1" dirty="0" smtClean="0">
                <a:cs typeface="Arial" pitchFamily="34" charset="0"/>
              </a:rPr>
              <a:t>Thromboosis J </a:t>
            </a:r>
            <a:r>
              <a:rPr lang="nb-NO" sz="900" dirty="0" smtClean="0">
                <a:cs typeface="Arial" pitchFamily="34" charset="0"/>
              </a:rPr>
              <a:t>2014; 12: 5. </a:t>
            </a:r>
          </a:p>
          <a:p>
            <a:pPr marL="176213" indent="-176213"/>
            <a:r>
              <a:rPr lang="nb-NO" sz="900" dirty="0" smtClean="0">
                <a:cs typeface="Arial" pitchFamily="34" charset="0"/>
              </a:rPr>
              <a:t>2. 	Connolly SJ </a:t>
            </a:r>
            <a:r>
              <a:rPr lang="nb-NO" sz="900" i="1" dirty="0" smtClean="0">
                <a:cs typeface="Arial" pitchFamily="34" charset="0"/>
              </a:rPr>
              <a:t>et al. Circulation </a:t>
            </a:r>
            <a:r>
              <a:rPr lang="nb-NO" sz="900" dirty="0" smtClean="0">
                <a:cs typeface="Arial" pitchFamily="34" charset="0"/>
              </a:rPr>
              <a:t>2008; 118: 2029–37.</a:t>
            </a:r>
          </a:p>
          <a:p>
            <a:pPr marL="228600" marR="0" indent="-228600" algn="l" defTabSz="914400" rtl="0" eaLnBrk="1" fontAlgn="auto" latinLnBrk="0" hangingPunct="1">
              <a:lnSpc>
                <a:spcPct val="100000"/>
              </a:lnSpc>
              <a:spcBef>
                <a:spcPts val="0"/>
              </a:spcBef>
              <a:spcAft>
                <a:spcPts val="0"/>
              </a:spcAft>
              <a:buClrTx/>
              <a:buSzTx/>
              <a:buFontTx/>
              <a:buAutoNum type="arabicPeriod" startAt="3"/>
              <a:tabLst/>
              <a:defRPr/>
            </a:pPr>
            <a:r>
              <a:rPr lang="nb-NO" sz="900" dirty="0" smtClean="0">
                <a:cs typeface="Arial" pitchFamily="34" charset="0"/>
              </a:rPr>
              <a:t>Fang MC </a:t>
            </a:r>
            <a:r>
              <a:rPr lang="nb-NO" sz="900" i="1" dirty="0" smtClean="0">
                <a:cs typeface="Arial" pitchFamily="34" charset="0"/>
              </a:rPr>
              <a:t>et al. Ann Intern Med </a:t>
            </a:r>
            <a:r>
              <a:rPr lang="nb-NO" sz="900" dirty="0" smtClean="0">
                <a:cs typeface="Arial" pitchFamily="34" charset="0"/>
              </a:rPr>
              <a:t>2004; 141: 745–52.</a:t>
            </a:r>
          </a:p>
          <a:p>
            <a:pPr marL="176213" indent="-176213"/>
            <a:r>
              <a:rPr lang="nb-NO" sz="900" dirty="0" smtClean="0">
                <a:cs typeface="Arial" pitchFamily="34" charset="0"/>
              </a:rPr>
              <a:t>4.	Australian Government Department of Health and Ageing. Review of anticoagulation therapies in atrial fibrillation. Available from http://www.pbs.gov.au/info/publication/factsheets/shared/anticoagulation-review. Accessed February 2015.</a:t>
            </a:r>
          </a:p>
          <a:p>
            <a:pPr marL="176213" indent="-176213"/>
            <a:endParaRPr lang="en-AU" sz="1000" dirty="0"/>
          </a:p>
        </p:txBody>
      </p:sp>
      <p:sp>
        <p:nvSpPr>
          <p:cNvPr id="4" name="Slide Number Placeholder 3"/>
          <p:cNvSpPr>
            <a:spLocks noGrp="1"/>
          </p:cNvSpPr>
          <p:nvPr>
            <p:ph type="sldNum" sz="quarter" idx="10"/>
          </p:nvPr>
        </p:nvSpPr>
        <p:spPr/>
        <p:txBody>
          <a:bodyPr/>
          <a:lstStyle/>
          <a:p>
            <a:fld id="{71331D23-A3EA-4248-8FCA-14A0CEBF9153}" type="slidenum">
              <a:rPr lang="en-AU" smtClean="0"/>
              <a:t>15</a:t>
            </a:fld>
            <a:endParaRPr lang="en-AU" dirty="0"/>
          </a:p>
        </p:txBody>
      </p:sp>
    </p:spTree>
    <p:extLst>
      <p:ext uri="{BB962C8B-B14F-4D97-AF65-F5344CB8AC3E}">
        <p14:creationId xmlns:p14="http://schemas.microsoft.com/office/powerpoint/2010/main" val="2127168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Default - Blank">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0" name="Shape 110"/>
          <p:cNvSpPr>
            <a:spLocks noGrp="1"/>
          </p:cNvSpPr>
          <p:nvPr>
            <p:ph type="sldNum" sz="quarter" idx="2"/>
          </p:nvPr>
        </p:nvSpPr>
        <p:spPr>
          <a:xfrm>
            <a:off x="8417111" y="6442075"/>
            <a:ext cx="269689" cy="249430"/>
          </a:xfrm>
          <a:prstGeom prst="rect">
            <a:avLst/>
          </a:prstGeom>
        </p:spPr>
        <p:txBody>
          <a:bodyPr lIns="50800" tIns="50800" rIns="50800" bIns="50800" anchor="t"/>
          <a:lstStyle>
            <a:lvl1pPr>
              <a:defRPr sz="1100">
                <a:solidFill>
                  <a:srgbClr val="FFFFFF"/>
                </a:solidFill>
                <a:uFill>
                  <a:solidFill>
                    <a:srgbClr val="FFFFFF"/>
                  </a:solidFill>
                </a:uFill>
                <a:latin typeface="Arial"/>
                <a:ea typeface="Arial"/>
                <a:cs typeface="Arial"/>
                <a:sym typeface="Arial"/>
              </a:defRPr>
            </a:lvl1pPr>
          </a:lstStyle>
          <a:p>
            <a:fld id="{86CB4B4D-7CA3-9044-876B-883B54F8677D}" type="slidenum">
              <a:t>‹#›</a:t>
            </a:fld>
            <a:endParaRPr/>
          </a:p>
        </p:txBody>
      </p:sp>
    </p:spTree>
    <p:extLst>
      <p:ext uri="{BB962C8B-B14F-4D97-AF65-F5344CB8AC3E}">
        <p14:creationId xmlns:p14="http://schemas.microsoft.com/office/powerpoint/2010/main" val="2345858795"/>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ECA86CD-CFCD-B146-BDA7-7456530B13F2}" type="slidenum">
              <a:rPr lang="en-US" smtClean="0"/>
              <a:t>‹#›</a:t>
            </a:fld>
            <a:endParaRPr lang="en-US" dirty="0"/>
          </a:p>
        </p:txBody>
      </p:sp>
    </p:spTree>
    <p:extLst>
      <p:ext uri="{BB962C8B-B14F-4D97-AF65-F5344CB8AC3E}">
        <p14:creationId xmlns:p14="http://schemas.microsoft.com/office/powerpoint/2010/main" val="373080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ECA86CD-CFCD-B146-BDA7-7456530B13F2}" type="slidenum">
              <a:rPr lang="en-US" smtClean="0"/>
              <a:t>‹#›</a:t>
            </a:fld>
            <a:endParaRPr lang="en-US" dirty="0"/>
          </a:p>
        </p:txBody>
      </p:sp>
    </p:spTree>
    <p:extLst>
      <p:ext uri="{BB962C8B-B14F-4D97-AF65-F5344CB8AC3E}">
        <p14:creationId xmlns:p14="http://schemas.microsoft.com/office/powerpoint/2010/main" val="1717305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ubhead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228600" y="1234966"/>
            <a:ext cx="8610600"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7650" y="1906260"/>
            <a:ext cx="8610600"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49988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Title Text</a:t>
            </a:r>
          </a:p>
        </p:txBody>
      </p:sp>
      <p:sp>
        <p:nvSpPr>
          <p:cNvPr id="21" name="Shape 21"/>
          <p:cNvSpPr>
            <a:spLocks noGrp="1"/>
          </p:cNvSpPr>
          <p:nvPr>
            <p:ph type="body" idx="1"/>
          </p:nvPr>
        </p:nvSpPr>
        <p:spPr>
          <a:xfrm>
            <a:off x="889000" y="1943100"/>
            <a:ext cx="7366000" cy="4025900"/>
          </a:xfrm>
          <a:prstGeom prst="rect">
            <a:avLst/>
          </a:prstGeom>
        </p:spPr>
        <p:txBody>
          <a:bodyPr/>
          <a:lstStyle>
            <a:lvl1pPr>
              <a:spcBef>
                <a:spcPts val="1600"/>
              </a:spcBef>
            </a:lvl1pPr>
            <a:lvl2pPr>
              <a:spcBef>
                <a:spcPts val="1600"/>
              </a:spcBef>
            </a:lvl2pPr>
            <a:lvl3pPr>
              <a:spcBef>
                <a:spcPts val="1600"/>
              </a:spcBef>
            </a:lvl3pPr>
            <a:lvl4pPr>
              <a:spcBef>
                <a:spcPts val="1600"/>
              </a:spcBef>
            </a:lvl4pPr>
            <a:lvl5pPr>
              <a:spcBef>
                <a:spcPts val="1600"/>
              </a:spcBef>
            </a:lvl5pPr>
          </a:lstStyle>
          <a:p>
            <a:r>
              <a:t>Body Level One</a:t>
            </a:r>
          </a:p>
          <a:p>
            <a:pPr lvl="1"/>
            <a:r>
              <a:t>Body Level Two</a:t>
            </a:r>
          </a:p>
          <a:p>
            <a:pPr lvl="2"/>
            <a:r>
              <a:t>Body Level Three</a:t>
            </a:r>
          </a:p>
          <a:p>
            <a:pPr lvl="3"/>
            <a:r>
              <a:t>Body Level Four</a:t>
            </a:r>
          </a:p>
          <a:p>
            <a:pPr lvl="4"/>
            <a:r>
              <a:t>Body Level Five</a:t>
            </a:r>
          </a:p>
        </p:txBody>
      </p:sp>
      <p:sp>
        <p:nvSpPr>
          <p:cNvPr id="22" name="Shape 22"/>
          <p:cNvSpPr>
            <a:spLocks noGrp="1"/>
          </p:cNvSpPr>
          <p:nvPr>
            <p:ph type="sldNum" sz="quarter" idx="2"/>
          </p:nvPr>
        </p:nvSpPr>
        <p:spPr>
          <a:xfrm>
            <a:off x="4445000" y="6527800"/>
            <a:ext cx="241300" cy="2540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7689419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8" name="Shape 38"/>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sldNum" sz="quarter" idx="2"/>
          </p:nvPr>
        </p:nvSpPr>
        <p:spPr>
          <a:xfrm>
            <a:off x="4445000" y="6527800"/>
            <a:ext cx="241300" cy="2540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8395147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WHITElaac">
    <p:bg>
      <p:bgPr>
        <a:blipFill rotWithShape="1">
          <a:blip r:embed="rId2" cstate="email">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381000" y="228600"/>
            <a:ext cx="6172200" cy="838200"/>
          </a:xfrm>
          <a:prstGeom prst="rect">
            <a:avLst/>
          </a:prstGeom>
        </p:spPr>
        <p:txBody>
          <a:bodyPr vert="horz" lIns="91440" tIns="45720" bIns="45720" anchor="b" anchorCtr="0">
            <a:normAutofit/>
          </a:bodyPr>
          <a:lstStyle>
            <a:lvl1pPr algn="l">
              <a:defRPr>
                <a:solidFill>
                  <a:schemeClr val="accent6">
                    <a:lumMod val="75000"/>
                  </a:schemeClr>
                </a:solidFill>
              </a:defRPr>
            </a:lvl1pPr>
          </a:lstStyle>
          <a:p>
            <a:r>
              <a:rPr lang="en-US" dirty="0" smtClean="0"/>
              <a:t>Click to edit Master title style</a:t>
            </a:r>
            <a:endParaRPr lang="en-US" dirty="0"/>
          </a:p>
        </p:txBody>
      </p:sp>
      <p:sp>
        <p:nvSpPr>
          <p:cNvPr id="9" name="Content Placeholder 2"/>
          <p:cNvSpPr>
            <a:spLocks noGrp="1"/>
          </p:cNvSpPr>
          <p:nvPr>
            <p:ph sz="half" idx="1"/>
          </p:nvPr>
        </p:nvSpPr>
        <p:spPr>
          <a:xfrm>
            <a:off x="274320" y="1554480"/>
            <a:ext cx="8549640" cy="4956048"/>
          </a:xfrm>
          <a:prstGeom prst="rect">
            <a:avLst/>
          </a:prstGeom>
        </p:spPr>
        <p:txBody>
          <a:bodyPr>
            <a:normAutofit/>
          </a:bodyPr>
          <a:lstStyle>
            <a:lvl1pPr>
              <a:defRPr sz="2000">
                <a:solidFill>
                  <a:schemeClr val="accent6">
                    <a:lumMod val="75000"/>
                  </a:schemeClr>
                </a:solidFill>
                <a:latin typeface="ITC Officina Serif"/>
              </a:defRPr>
            </a:lvl1pPr>
            <a:lvl2pPr>
              <a:defRPr sz="1800">
                <a:solidFill>
                  <a:schemeClr val="accent6">
                    <a:lumMod val="75000"/>
                  </a:schemeClr>
                </a:solidFill>
                <a:latin typeface="ITC Officina Serif"/>
              </a:defRPr>
            </a:lvl2pPr>
            <a:lvl3pPr>
              <a:defRPr sz="1600">
                <a:solidFill>
                  <a:schemeClr val="accent6">
                    <a:lumMod val="75000"/>
                  </a:schemeClr>
                </a:solidFill>
                <a:latin typeface="ITC Officina Serif"/>
              </a:defRPr>
            </a:lvl3pPr>
            <a:lvl4pPr>
              <a:defRPr sz="1400">
                <a:solidFill>
                  <a:schemeClr val="accent6">
                    <a:lumMod val="75000"/>
                  </a:schemeClr>
                </a:solidFill>
                <a:latin typeface="ITC Officina Serif"/>
              </a:defRPr>
            </a:lvl4pPr>
            <a:lvl5pPr>
              <a:defRPr sz="1400">
                <a:solidFill>
                  <a:schemeClr val="accent6">
                    <a:lumMod val="75000"/>
                  </a:schemeClr>
                </a:solidFill>
                <a:latin typeface="ITC Officina Serif"/>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 name="Slide Number Placeholder 1"/>
          <p:cNvSpPr>
            <a:spLocks noGrp="1"/>
          </p:cNvSpPr>
          <p:nvPr>
            <p:ph type="sldNum" sz="quarter" idx="10"/>
          </p:nvPr>
        </p:nvSpPr>
        <p:spPr>
          <a:xfrm>
            <a:off x="6553200" y="6356350"/>
            <a:ext cx="2133600" cy="365125"/>
          </a:xfrm>
          <a:prstGeom prst="rect">
            <a:avLst/>
          </a:prstGeom>
        </p:spPr>
        <p:txBody>
          <a:bodyPr/>
          <a:lstStyle/>
          <a:p>
            <a:fld id="{3D91C2AC-7EC4-4479-BC6B-7DF2D2375EF1}" type="slidenum">
              <a:rPr lang="en-AU" smtClean="0">
                <a:solidFill>
                  <a:srgbClr val="00467F">
                    <a:tint val="75000"/>
                  </a:srgbClr>
                </a:solidFill>
              </a:rPr>
              <a:pPr/>
              <a:t>‹#›</a:t>
            </a:fld>
            <a:endParaRPr lang="en-AU">
              <a:solidFill>
                <a:srgbClr val="00467F">
                  <a:tint val="75000"/>
                </a:srgbClr>
              </a:solidFill>
            </a:endParaRPr>
          </a:p>
        </p:txBody>
      </p:sp>
    </p:spTree>
    <p:extLst>
      <p:ext uri="{BB962C8B-B14F-4D97-AF65-F5344CB8AC3E}">
        <p14:creationId xmlns:p14="http://schemas.microsoft.com/office/powerpoint/2010/main" val="42421774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cxnSp>
        <p:nvCxnSpPr>
          <p:cNvPr id="7" name="Straight Connector 6"/>
          <p:cNvCxnSpPr/>
          <p:nvPr userDrawn="1"/>
        </p:nvCxnSpPr>
        <p:spPr>
          <a:xfrm>
            <a:off x="533400" y="990600"/>
            <a:ext cx="8610600" cy="1588"/>
          </a:xfrm>
          <a:prstGeom prst="line">
            <a:avLst/>
          </a:prstGeom>
          <a:ln w="25400" cap="flat" cmpd="sng" algn="ctr">
            <a:solidFill>
              <a:srgbClr val="C10078"/>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Title 1"/>
          <p:cNvSpPr>
            <a:spLocks noGrp="1"/>
          </p:cNvSpPr>
          <p:nvPr>
            <p:ph type="title"/>
          </p:nvPr>
        </p:nvSpPr>
        <p:spPr>
          <a:xfrm>
            <a:off x="457200" y="274638"/>
            <a:ext cx="8229600" cy="868362"/>
          </a:xfrm>
          <a:prstGeom prst="rect">
            <a:avLst/>
          </a:prstGeom>
        </p:spPr>
        <p:txBody>
          <a:bodyPr>
            <a:normAutofit/>
          </a:bodyPr>
          <a:lstStyle>
            <a:lvl1pPr algn="l">
              <a:defRPr sz="3323" baseline="0">
                <a:ln>
                  <a:noFill/>
                </a:ln>
                <a:solidFill>
                  <a:srgbClr val="482675"/>
                </a:solidFill>
                <a:latin typeface="Arial"/>
                <a:cs typeface="Arial"/>
              </a:defRPr>
            </a:lvl1pPr>
          </a:lstStyle>
          <a:p>
            <a:r>
              <a:rPr lang="en-US" smtClean="0"/>
              <a:t>Click to edit Master title style</a:t>
            </a:r>
            <a:endParaRPr lang="en-US" dirty="0"/>
          </a:p>
        </p:txBody>
      </p:sp>
      <p:sp>
        <p:nvSpPr>
          <p:cNvPr id="5" name="Content Placeholder 2"/>
          <p:cNvSpPr>
            <a:spLocks noGrp="1"/>
          </p:cNvSpPr>
          <p:nvPr>
            <p:ph idx="1"/>
          </p:nvPr>
        </p:nvSpPr>
        <p:spPr>
          <a:xfrm>
            <a:off x="457200" y="1295400"/>
            <a:ext cx="8229600" cy="2050818"/>
          </a:xfrm>
          <a:prstGeom prst="rect">
            <a:avLst/>
          </a:prstGeom>
        </p:spPr>
        <p:txBody>
          <a:bodyPr/>
          <a:lstStyle>
            <a:lvl1pPr>
              <a:buClr>
                <a:srgbClr val="C10078"/>
              </a:buClr>
              <a:defRPr sz="2585">
                <a:latin typeface="Arial"/>
                <a:cs typeface="Arial"/>
              </a:defRPr>
            </a:lvl1pPr>
            <a:lvl2pPr>
              <a:buClr>
                <a:srgbClr val="C10078"/>
              </a:buClr>
              <a:defRPr>
                <a:latin typeface="Arial"/>
                <a:cs typeface="Arial"/>
              </a:defRPr>
            </a:lvl2pPr>
            <a:lvl3pPr>
              <a:buClr>
                <a:srgbClr val="C10078"/>
              </a:buClr>
              <a:defRPr>
                <a:latin typeface="Arial"/>
                <a:cs typeface="Arial"/>
              </a:defRPr>
            </a:lvl3pPr>
            <a:lvl4pPr>
              <a:buClr>
                <a:srgbClr val="C10078"/>
              </a:buClr>
              <a:defRPr>
                <a:latin typeface="Arial"/>
                <a:cs typeface="Arial"/>
              </a:defRPr>
            </a:lvl4pPr>
            <a:lvl5pPr>
              <a:buClr>
                <a:srgbClr val="C10078"/>
              </a:buCl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586569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2860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7464178-5FBC-44D1-B096-06FCB23AD688}" type="slidenum">
              <a:rPr lang="en-AU"/>
              <a:pPr/>
              <a:t>‹#›</a:t>
            </a:fld>
            <a:endParaRPr lang="en-AU"/>
          </a:p>
        </p:txBody>
      </p:sp>
    </p:spTree>
    <p:extLst>
      <p:ext uri="{BB962C8B-B14F-4D97-AF65-F5344CB8AC3E}">
        <p14:creationId xmlns:p14="http://schemas.microsoft.com/office/powerpoint/2010/main" val="42656249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316D439-95C5-4301-B0F0-02A9B08466F5}" type="slidenum">
              <a:rPr lang="en-AU"/>
              <a:pPr/>
              <a:t>‹#›</a:t>
            </a:fld>
            <a:endParaRPr lang="en-AU"/>
          </a:p>
        </p:txBody>
      </p:sp>
    </p:spTree>
    <p:extLst>
      <p:ext uri="{BB962C8B-B14F-4D97-AF65-F5344CB8AC3E}">
        <p14:creationId xmlns:p14="http://schemas.microsoft.com/office/powerpoint/2010/main" val="2114093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152400" y="6429375"/>
            <a:ext cx="5397500" cy="355600"/>
          </a:xfrm>
          <a:prstGeom prst="rect">
            <a:avLst/>
          </a:prstGeom>
          <a:noFill/>
          <a:ln w="9525">
            <a:noFill/>
            <a:miter lim="800000"/>
            <a:headEnd/>
            <a:tailEnd/>
          </a:ln>
          <a:effectLst/>
        </p:spPr>
        <p:txBody>
          <a:bodyPr lIns="110350" tIns="55175" rIns="110350" bIns="55175">
            <a:spAutoFit/>
          </a:bodyPr>
          <a:lstStyle>
            <a:lvl1pPr defTabSz="1103313" eaLnBrk="0" hangingPunct="0">
              <a:defRPr sz="2400">
                <a:solidFill>
                  <a:schemeClr val="tx1"/>
                </a:solidFill>
                <a:latin typeface="Arial" charset="0"/>
                <a:ea typeface="ＭＳ Ｐゴシック" pitchFamily="34" charset="-128"/>
              </a:defRPr>
            </a:lvl1pPr>
            <a:lvl2pPr marL="37931725" indent="-37474525" defTabSz="1103313" eaLnBrk="0" hangingPunct="0">
              <a:defRPr sz="2400">
                <a:solidFill>
                  <a:schemeClr val="tx1"/>
                </a:solidFill>
                <a:latin typeface="Arial" charset="0"/>
                <a:ea typeface="ＭＳ Ｐゴシック" pitchFamily="34" charset="-128"/>
              </a:defRPr>
            </a:lvl2pPr>
            <a:lvl3pPr eaLnBrk="0" hangingPunct="0">
              <a:defRPr sz="2400">
                <a:solidFill>
                  <a:schemeClr val="tx1"/>
                </a:solidFill>
                <a:latin typeface="Arial" charset="0"/>
                <a:ea typeface="ＭＳ Ｐゴシック" pitchFamily="34" charset="-128"/>
              </a:defRPr>
            </a:lvl3pPr>
            <a:lvl4pPr eaLnBrk="0" hangingPunct="0">
              <a:defRPr sz="2400">
                <a:solidFill>
                  <a:schemeClr val="tx1"/>
                </a:solidFill>
                <a:latin typeface="Arial" charset="0"/>
                <a:ea typeface="ＭＳ Ｐゴシック" pitchFamily="34" charset="-128"/>
              </a:defRPr>
            </a:lvl4pPr>
            <a:lvl5pPr eaLnBrk="0" hangingPunct="0">
              <a:defRPr sz="2400">
                <a:solidFill>
                  <a:schemeClr val="tx1"/>
                </a:solidFill>
                <a:latin typeface="Arial" charset="0"/>
                <a:ea typeface="ＭＳ Ｐゴシック" pitchFamily="34" charset="-128"/>
              </a:defRPr>
            </a:lvl5pPr>
            <a:lvl6pPr marL="457200" eaLnBrk="0" fontAlgn="base" hangingPunct="0">
              <a:spcBef>
                <a:spcPct val="0"/>
              </a:spcBef>
              <a:spcAft>
                <a:spcPct val="0"/>
              </a:spcAft>
              <a:defRPr sz="2400">
                <a:solidFill>
                  <a:schemeClr val="tx1"/>
                </a:solidFill>
                <a:latin typeface="Arial" charset="0"/>
                <a:ea typeface="ＭＳ Ｐゴシック" pitchFamily="34" charset="-128"/>
              </a:defRPr>
            </a:lvl6pPr>
            <a:lvl7pPr marL="914400" eaLnBrk="0" fontAlgn="base" hangingPunct="0">
              <a:spcBef>
                <a:spcPct val="0"/>
              </a:spcBef>
              <a:spcAft>
                <a:spcPct val="0"/>
              </a:spcAft>
              <a:defRPr sz="2400">
                <a:solidFill>
                  <a:schemeClr val="tx1"/>
                </a:solidFill>
                <a:latin typeface="Arial" charset="0"/>
                <a:ea typeface="ＭＳ Ｐゴシック" pitchFamily="34" charset="-128"/>
              </a:defRPr>
            </a:lvl7pPr>
            <a:lvl8pPr marL="1371600" eaLnBrk="0" fontAlgn="base" hangingPunct="0">
              <a:spcBef>
                <a:spcPct val="0"/>
              </a:spcBef>
              <a:spcAft>
                <a:spcPct val="0"/>
              </a:spcAft>
              <a:defRPr sz="2400">
                <a:solidFill>
                  <a:schemeClr val="tx1"/>
                </a:solidFill>
                <a:latin typeface="Arial" charset="0"/>
                <a:ea typeface="ＭＳ Ｐゴシック" pitchFamily="34" charset="-128"/>
              </a:defRPr>
            </a:lvl8pPr>
            <a:lvl9pPr marL="18288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r>
              <a:rPr lang="en-AU" sz="800">
                <a:solidFill>
                  <a:prstClr val="black"/>
                </a:solidFill>
              </a:rPr>
              <a:t> </a:t>
            </a:r>
          </a:p>
          <a:p>
            <a:pPr eaLnBrk="1" hangingPunct="1"/>
            <a:r>
              <a:rPr lang="en-AU" sz="800">
                <a:solidFill>
                  <a:prstClr val="black"/>
                </a:solidFill>
              </a:rPr>
              <a:t>Copyright </a:t>
            </a:r>
            <a:r>
              <a:rPr lang="en-AU" sz="800">
                <a:solidFill>
                  <a:prstClr val="black"/>
                </a:solidFill>
                <a:cs typeface="Arial" charset="0"/>
              </a:rPr>
              <a:t>© 2010 by Boston Scientific Corporation or its affiliates. All rights reserved. XXXX-XXXX-XXXX</a:t>
            </a:r>
          </a:p>
        </p:txBody>
      </p:sp>
      <p:sp>
        <p:nvSpPr>
          <p:cNvPr id="8" name="Title 1"/>
          <p:cNvSpPr>
            <a:spLocks noGrp="1"/>
          </p:cNvSpPr>
          <p:nvPr>
            <p:ph type="title"/>
          </p:nvPr>
        </p:nvSpPr>
        <p:spPr>
          <a:xfrm>
            <a:off x="457200" y="1154107"/>
            <a:ext cx="8229600" cy="766682"/>
          </a:xfrm>
        </p:spPr>
        <p:txBody>
          <a:bodyPr/>
          <a:lstStyle>
            <a:lvl1pPr algn="l">
              <a:defRPr sz="2800" b="1" i="0">
                <a:latin typeface="Arial"/>
                <a:cs typeface="Arial"/>
              </a:defRPr>
            </a:lvl1pPr>
          </a:lstStyle>
          <a:p>
            <a:r>
              <a:rPr lang="en-US" smtClean="0"/>
              <a:t>Click to edit Master title style</a:t>
            </a:r>
            <a:endParaRPr lang="en-US"/>
          </a:p>
        </p:txBody>
      </p:sp>
      <p:sp>
        <p:nvSpPr>
          <p:cNvPr id="9" name="Content Placeholder 2"/>
          <p:cNvSpPr>
            <a:spLocks noGrp="1"/>
          </p:cNvSpPr>
          <p:nvPr>
            <p:ph idx="1"/>
          </p:nvPr>
        </p:nvSpPr>
        <p:spPr>
          <a:xfrm>
            <a:off x="457200" y="2038388"/>
            <a:ext cx="8229600" cy="4349712"/>
          </a:xfrm>
        </p:spPr>
        <p:txBody>
          <a:bodyPr/>
          <a:lstStyle>
            <a:lvl1pPr>
              <a:defRPr sz="2000">
                <a:latin typeface="Arial"/>
                <a:cs typeface="Arial"/>
              </a:defRPr>
            </a:lvl1pPr>
            <a:lvl2pPr>
              <a:defRPr sz="2000">
                <a:latin typeface="Arial"/>
                <a:cs typeface="Arial"/>
              </a:defRPr>
            </a:lvl2pPr>
            <a:lvl3pPr>
              <a:defRPr sz="2000">
                <a:latin typeface="Arial"/>
                <a:cs typeface="Arial"/>
              </a:defRPr>
            </a:lvl3pPr>
            <a:lvl4pPr>
              <a:defRPr sz="2000">
                <a:latin typeface="Arial"/>
                <a:cs typeface="Arial"/>
              </a:defRPr>
            </a:lvl4pPr>
            <a:lvl5pPr>
              <a:defRPr sz="2000">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6897688" y="6388100"/>
            <a:ext cx="2133600" cy="365125"/>
          </a:xfrm>
        </p:spPr>
        <p:txBody>
          <a:bodyPr/>
          <a:lstStyle>
            <a:lvl1pPr>
              <a:defRPr sz="1000">
                <a:solidFill>
                  <a:srgbClr val="000000"/>
                </a:solidFill>
                <a:cs typeface="Arial" charset="0"/>
              </a:defRPr>
            </a:lvl1pPr>
          </a:lstStyle>
          <a:p>
            <a:fld id="{FCA3DD5E-CB9F-4D49-BF63-1F5A592C858D}" type="slidenum">
              <a:rPr lang="en-AU"/>
              <a:pPr/>
              <a:t>‹#›</a:t>
            </a:fld>
            <a:endParaRPr lang="en-AU"/>
          </a:p>
        </p:txBody>
      </p:sp>
    </p:spTree>
    <p:extLst>
      <p:ext uri="{BB962C8B-B14F-4D97-AF65-F5344CB8AC3E}">
        <p14:creationId xmlns:p14="http://schemas.microsoft.com/office/powerpoint/2010/main" val="1819158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43A6E1B9-DC06-4856-B460-C3867F8F9E23}" type="slidenum">
              <a:rPr lang="en-AU"/>
              <a:pPr/>
              <a:t>‹#›</a:t>
            </a:fld>
            <a:endParaRPr lang="en-AU"/>
          </a:p>
        </p:txBody>
      </p:sp>
    </p:spTree>
    <p:extLst>
      <p:ext uri="{BB962C8B-B14F-4D97-AF65-F5344CB8AC3E}">
        <p14:creationId xmlns:p14="http://schemas.microsoft.com/office/powerpoint/2010/main" val="19674015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55431690-A78E-45B6-B66B-C7E1A22E9F49}" type="slidenum">
              <a:rPr lang="en-AU"/>
              <a:pPr/>
              <a:t>‹#›</a:t>
            </a:fld>
            <a:endParaRPr lang="en-AU"/>
          </a:p>
        </p:txBody>
      </p:sp>
    </p:spTree>
    <p:extLst>
      <p:ext uri="{BB962C8B-B14F-4D97-AF65-F5344CB8AC3E}">
        <p14:creationId xmlns:p14="http://schemas.microsoft.com/office/powerpoint/2010/main" val="37441569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978C56FA-2832-4A92-8657-A3D1C369D047}" type="slidenum">
              <a:rPr lang="en-AU"/>
              <a:pPr/>
              <a:t>‹#›</a:t>
            </a:fld>
            <a:endParaRPr lang="en-AU"/>
          </a:p>
        </p:txBody>
      </p:sp>
    </p:spTree>
    <p:extLst>
      <p:ext uri="{BB962C8B-B14F-4D97-AF65-F5344CB8AC3E}">
        <p14:creationId xmlns:p14="http://schemas.microsoft.com/office/powerpoint/2010/main" val="25391679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38FD3E63-0986-42EC-A716-BE56DDCAA62C}" type="slidenum">
              <a:rPr lang="en-AU"/>
              <a:pPr/>
              <a:t>‹#›</a:t>
            </a:fld>
            <a:endParaRPr lang="en-AU"/>
          </a:p>
        </p:txBody>
      </p:sp>
    </p:spTree>
    <p:extLst>
      <p:ext uri="{BB962C8B-B14F-4D97-AF65-F5344CB8AC3E}">
        <p14:creationId xmlns:p14="http://schemas.microsoft.com/office/powerpoint/2010/main" val="8713252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9135F2BA-1C5F-49ED-BD63-AFD2E894FF29}" type="slidenum">
              <a:rPr lang="en-AU"/>
              <a:pPr/>
              <a:t>‹#›</a:t>
            </a:fld>
            <a:endParaRPr lang="en-AU"/>
          </a:p>
        </p:txBody>
      </p:sp>
    </p:spTree>
    <p:extLst>
      <p:ext uri="{BB962C8B-B14F-4D97-AF65-F5344CB8AC3E}">
        <p14:creationId xmlns:p14="http://schemas.microsoft.com/office/powerpoint/2010/main" val="1315216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B4949699-A77D-41D4-9199-105F6D745593}" type="datetime1">
              <a:rPr lang="en-AU"/>
              <a:pPr/>
              <a:t>1/06/2016</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6CB7D99C-AA05-4F49-AF1C-3A057F806796}" type="slidenum">
              <a:rPr lang="en-AU"/>
              <a:pPr/>
              <a:t>‹#›</a:t>
            </a:fld>
            <a:endParaRPr lang="en-AU"/>
          </a:p>
        </p:txBody>
      </p:sp>
    </p:spTree>
    <p:extLst>
      <p:ext uri="{BB962C8B-B14F-4D97-AF65-F5344CB8AC3E}">
        <p14:creationId xmlns:p14="http://schemas.microsoft.com/office/powerpoint/2010/main" val="32334532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ubhead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228600" y="1234966"/>
            <a:ext cx="8610600"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7650" y="1906260"/>
            <a:ext cx="8610600"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22618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38909" y="498662"/>
            <a:ext cx="7062932" cy="836239"/>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453284" y="2015659"/>
            <a:ext cx="3462193" cy="18279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453284" y="3978088"/>
            <a:ext cx="3462193" cy="18279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5054023" y="2015659"/>
            <a:ext cx="3462194" cy="379039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8409421" y="6451787"/>
            <a:ext cx="112568" cy="107857"/>
          </a:xfrm>
          <a:prstGeom prst="rect">
            <a:avLst/>
          </a:prstGeom>
        </p:spPr>
        <p:txBody>
          <a:bodyPr lIns="82058" tIns="41029" rIns="82058" bIns="41029"/>
          <a:lstStyle>
            <a:lvl1pPr>
              <a:defRPr/>
            </a:lvl1pPr>
          </a:lstStyle>
          <a:p>
            <a:pPr>
              <a:defRPr/>
            </a:pPr>
            <a:fld id="{8115939D-23AE-4905-895B-BF1D1BFF5899}" type="slidenum">
              <a:rPr lang="en-US"/>
              <a:pPr>
                <a:defRPr/>
              </a:pPr>
              <a:t>‹#›</a:t>
            </a:fld>
            <a:endParaRPr lang="en-US"/>
          </a:p>
        </p:txBody>
      </p:sp>
    </p:spTree>
    <p:extLst>
      <p:ext uri="{BB962C8B-B14F-4D97-AF65-F5344CB8AC3E}">
        <p14:creationId xmlns:p14="http://schemas.microsoft.com/office/powerpoint/2010/main" val="395651542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Subhead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228600" y="1234966"/>
            <a:ext cx="8610600"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7650" y="1906260"/>
            <a:ext cx="8610600"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4411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1.xml"/><Relationship Id="rId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5.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 id="2147483679" r:id="rId13"/>
    <p:sldLayoutId id="2147483681" r:id="rId14"/>
    <p:sldLayoutId id="2147483683" r:id="rId15"/>
    <p:sldLayoutId id="2147483684" r:id="rId16"/>
    <p:sldLayoutId id="2147483687" r:id="rId17"/>
    <p:sldLayoutId id="2147483688" r:id="rId18"/>
    <p:sldLayoutId id="2147483689" r:id="rId19"/>
    <p:sldLayoutId id="2147483691" r:id="rId2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23"/>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24"/>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24"/>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24"/>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24"/>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5596_GP Meeting Series_Slides_2.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2" name="Title Placeholder 1"/>
          <p:cNvSpPr>
            <a:spLocks noGrp="1"/>
          </p:cNvSpPr>
          <p:nvPr>
            <p:ph type="title"/>
          </p:nvPr>
        </p:nvSpPr>
        <p:spPr>
          <a:xfrm>
            <a:off x="457200" y="0"/>
            <a:ext cx="8229600" cy="1622448"/>
          </a:xfrm>
          <a:prstGeom prst="rect">
            <a:avLst/>
          </a:prstGeom>
        </p:spPr>
        <p:txBody>
          <a:bodyPr vert="horz" lIns="91440" tIns="45720" rIns="91440" bIns="45720" rtlCol="0" anchor="ctr">
            <a:noAutofit/>
          </a:bodyPr>
          <a:lstStyle/>
          <a:p>
            <a:r>
              <a:rPr lang="en-US" dirty="0" smtClean="0"/>
              <a:t>Click to edit Master title style</a:t>
            </a:r>
            <a:br>
              <a:rPr lang="en-US" dirty="0" smtClean="0"/>
            </a:br>
            <a:r>
              <a:rPr lang="en-US" dirty="0" smtClean="0"/>
              <a:t>Click to edit Master title style</a:t>
            </a:r>
            <a:endParaRPr lang="en-US" dirty="0"/>
          </a:p>
        </p:txBody>
      </p:sp>
      <p:sp>
        <p:nvSpPr>
          <p:cNvPr id="3" name="Text Placeholder 2"/>
          <p:cNvSpPr>
            <a:spLocks noGrp="1"/>
          </p:cNvSpPr>
          <p:nvPr>
            <p:ph type="body" idx="1"/>
          </p:nvPr>
        </p:nvSpPr>
        <p:spPr>
          <a:xfrm>
            <a:off x="457200" y="1839951"/>
            <a:ext cx="8229600" cy="4286212"/>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7" name="Picture 6" descr="5596_BI_Pradaxa_Art &amp; Science logo_Heart_REV_CO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52368" y="341692"/>
            <a:ext cx="1344588" cy="985085"/>
          </a:xfrm>
          <a:prstGeom prst="rect">
            <a:avLst/>
          </a:prstGeom>
        </p:spPr>
      </p:pic>
    </p:spTree>
    <p:extLst>
      <p:ext uri="{BB962C8B-B14F-4D97-AF65-F5344CB8AC3E}">
        <p14:creationId xmlns:p14="http://schemas.microsoft.com/office/powerpoint/2010/main" val="4293207984"/>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457200" rtl="0" eaLnBrk="1" latinLnBrk="0" hangingPunct="1">
        <a:lnSpc>
          <a:spcPts val="3860"/>
        </a:lnSpc>
        <a:spcBef>
          <a:spcPct val="0"/>
        </a:spcBef>
        <a:buNone/>
        <a:defRPr sz="3200" b="0" i="0" kern="1200">
          <a:solidFill>
            <a:srgbClr val="FFFFFF"/>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2400" b="0" i="0" kern="1200">
          <a:solidFill>
            <a:srgbClr val="64717F"/>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000" b="0" i="0" kern="1200">
          <a:solidFill>
            <a:srgbClr val="64717F"/>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1800" b="0" i="0" kern="1200">
          <a:solidFill>
            <a:srgbClr val="64717F"/>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1600" b="0" i="0" kern="1200">
          <a:solidFill>
            <a:srgbClr val="64717F"/>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1600" b="0" i="0" kern="1200">
          <a:solidFill>
            <a:srgbClr val="64717F"/>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5596_GP Meeting Series_Slides_3.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2" name="Title Placeholder 1"/>
          <p:cNvSpPr>
            <a:spLocks noGrp="1"/>
          </p:cNvSpPr>
          <p:nvPr>
            <p:ph type="title"/>
          </p:nvPr>
        </p:nvSpPr>
        <p:spPr>
          <a:xfrm>
            <a:off x="457200" y="0"/>
            <a:ext cx="8229600" cy="1622448"/>
          </a:xfrm>
          <a:prstGeom prst="rect">
            <a:avLst/>
          </a:prstGeom>
        </p:spPr>
        <p:txBody>
          <a:bodyPr vert="horz" lIns="91440" tIns="45720" rIns="91440" bIns="45720" rtlCol="0" anchor="ctr">
            <a:normAutofit/>
          </a:bodyPr>
          <a:lstStyle/>
          <a:p>
            <a:r>
              <a:rPr lang="en-AU" dirty="0" smtClean="0"/>
              <a:t>Click to edit Master title style</a:t>
            </a:r>
            <a:endParaRPr lang="en-US" dirty="0"/>
          </a:p>
        </p:txBody>
      </p:sp>
      <p:sp>
        <p:nvSpPr>
          <p:cNvPr id="3" name="Text Placeholder 2"/>
          <p:cNvSpPr>
            <a:spLocks noGrp="1"/>
          </p:cNvSpPr>
          <p:nvPr>
            <p:ph type="body" idx="1"/>
          </p:nvPr>
        </p:nvSpPr>
        <p:spPr>
          <a:xfrm>
            <a:off x="457200" y="1851102"/>
            <a:ext cx="8229600" cy="4275061"/>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pic>
        <p:nvPicPr>
          <p:cNvPr id="7" name="Picture 6" descr="5596_BI_Pradaxa_Art &amp; Science logo_Heart_REV_CO3.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52368" y="341692"/>
            <a:ext cx="1344588" cy="985085"/>
          </a:xfrm>
          <a:prstGeom prst="rect">
            <a:avLst/>
          </a:prstGeom>
        </p:spPr>
      </p:pic>
    </p:spTree>
    <p:extLst>
      <p:ext uri="{BB962C8B-B14F-4D97-AF65-F5344CB8AC3E}">
        <p14:creationId xmlns:p14="http://schemas.microsoft.com/office/powerpoint/2010/main" val="1511105850"/>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457200" rtl="0" eaLnBrk="1" latinLnBrk="0" hangingPunct="1">
        <a:lnSpc>
          <a:spcPts val="3860"/>
        </a:lnSpc>
        <a:spcBef>
          <a:spcPct val="0"/>
        </a:spcBef>
        <a:buNone/>
        <a:defRPr sz="3800" b="0" i="0" kern="1200">
          <a:solidFill>
            <a:schemeClr val="bg1"/>
          </a:solidFill>
          <a:latin typeface="Calibri Ligh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bg1"/>
          </a:solidFill>
          <a:latin typeface="Calibri Light"/>
          <a:ea typeface="+mn-ea"/>
          <a:cs typeface="Calibri Light"/>
        </a:defRPr>
      </a:lvl1pPr>
      <a:lvl2pPr marL="742950" indent="-285750" algn="l" defTabSz="457200" rtl="0" eaLnBrk="1" latinLnBrk="0" hangingPunct="1">
        <a:spcBef>
          <a:spcPct val="20000"/>
        </a:spcBef>
        <a:buFont typeface="Arial"/>
        <a:buChar char="–"/>
        <a:defRPr sz="2800" b="0" i="0" kern="1200">
          <a:solidFill>
            <a:schemeClr val="bg1"/>
          </a:solidFill>
          <a:latin typeface="Calibri Ligh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bg1"/>
          </a:solidFill>
          <a:latin typeface="Calibri Ligh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bg1"/>
          </a:solidFill>
          <a:latin typeface="Calibri Ligh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bg1"/>
          </a:solidFill>
          <a:latin typeface="Calibri Ligh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B4949699-A77D-41D4-9199-105F6D745593}" type="datetime1">
              <a:rPr lang="en-AU"/>
              <a:pPr/>
              <a:t>1/06/2016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ＭＳ Ｐゴシック" charset="-128"/>
                <a:cs typeface="ＭＳ Ｐゴシック" charset="-128"/>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ECDA61C-E0F2-4DFD-BA74-D11750166F32}" type="slidenum">
              <a:rPr lang="en-AU"/>
              <a:pPr/>
              <a:t>‹#›</a:t>
            </a:fld>
            <a:endParaRPr lang="en-AU"/>
          </a:p>
        </p:txBody>
      </p:sp>
    </p:spTree>
    <p:extLst>
      <p:ext uri="{BB962C8B-B14F-4D97-AF65-F5344CB8AC3E}">
        <p14:creationId xmlns:p14="http://schemas.microsoft.com/office/powerpoint/2010/main" val="293549436"/>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32.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0.jpe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1.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2.jpe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10.png"/><Relationship Id="rId5" Type="http://schemas.openxmlformats.org/officeDocument/2006/relationships/image" Target="../media/image64.jpeg"/><Relationship Id="rId4" Type="http://schemas.openxmlformats.org/officeDocument/2006/relationships/notesSlide" Target="../notesSlides/notesSlide40.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64.jpeg"/></Relationships>
</file>

<file path=ppt/slides/_rels/slide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67.png"/></Relationships>
</file>

<file path=ppt/slides/_rels/slide7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9.png"/><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71.png"/></Relationships>
</file>

<file path=ppt/slides/_rels/slide8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2.mov"/><Relationship Id="rId1" Type="http://schemas.microsoft.com/office/2007/relationships/media" Target="../media/media2.mov"/><Relationship Id="rId6" Type="http://schemas.openxmlformats.org/officeDocument/2006/relationships/image" Target="../media/image10.png"/><Relationship Id="rId5" Type="http://schemas.openxmlformats.org/officeDocument/2006/relationships/image" Target="../media/image74.png"/><Relationship Id="rId4" Type="http://schemas.openxmlformats.org/officeDocument/2006/relationships/notesSlide" Target="../notesSlides/notesSlide46.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ov"/><Relationship Id="rId1" Type="http://schemas.microsoft.com/office/2007/relationships/media" Target="../media/media3.mov"/><Relationship Id="rId5" Type="http://schemas.openxmlformats.org/officeDocument/2006/relationships/image" Target="../media/image10.png"/><Relationship Id="rId4" Type="http://schemas.openxmlformats.org/officeDocument/2006/relationships/image" Target="../media/image75.png"/></Relationships>
</file>

<file path=ppt/slides/_rels/slide8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5138741" y="4304227"/>
            <a:ext cx="3841925" cy="846386"/>
          </a:xfrm>
          <a:prstGeom prst="rect">
            <a:avLst/>
          </a:prstGeom>
          <a:ln w="12700">
            <a:miter lim="400000"/>
          </a:ln>
          <a:extLst>
            <a:ext uri="{C572A759-6A51-4108-AA02-DFA0A04FC94B}">
              <ma14:wrappingTextBoxFlag xmlns:ma14="http://schemas.microsoft.com/office/mac/drawingml/2011/main" xmlns="" val="1"/>
            </a:ext>
          </a:extLst>
        </p:spPr>
        <p:txBody>
          <a:bodyPr wrap="square" lIns="38100" tIns="38100" rIns="38100" bIns="38100">
            <a:spAutoFit/>
          </a:bodyPr>
          <a:lstStyle/>
          <a:p>
            <a:pPr>
              <a:buClr>
                <a:srgbClr val="FEE670"/>
              </a:buClr>
              <a:defRPr sz="2200">
                <a:solidFill>
                  <a:srgbClr val="FFFFFF"/>
                </a:solidFill>
                <a:uFill>
                  <a:solidFill>
                    <a:srgbClr val="FFFFFF"/>
                  </a:solidFill>
                </a:uFill>
                <a:latin typeface="Arial"/>
                <a:ea typeface="Arial"/>
                <a:cs typeface="Arial"/>
                <a:sym typeface="Arial"/>
              </a:defRPr>
            </a:pPr>
            <a:r>
              <a:rPr lang="en-AU" sz="2500" dirty="0" smtClean="0">
                <a:solidFill>
                  <a:srgbClr val="FDD900"/>
                </a:solidFill>
                <a:effectLst>
                  <a:outerShdw blurRad="38100" dist="38100" dir="2700000" rotWithShape="0">
                    <a:srgbClr val="000000"/>
                  </a:outerShdw>
                </a:effectLst>
                <a:uFill>
                  <a:solidFill>
                    <a:srgbClr val="FDD900"/>
                  </a:solidFill>
                </a:uFill>
              </a:rPr>
              <a:t>Dr </a:t>
            </a:r>
            <a:r>
              <a:rPr sz="2500" dirty="0" smtClean="0">
                <a:solidFill>
                  <a:srgbClr val="FFD900"/>
                </a:solidFill>
                <a:effectLst>
                  <a:outerShdw blurRad="38100" dist="38100" dir="2700000" rotWithShape="0">
                    <a:srgbClr val="000000"/>
                  </a:outerShdw>
                </a:effectLst>
                <a:uFill>
                  <a:solidFill>
                    <a:srgbClr val="FDD900"/>
                  </a:solidFill>
                </a:uFill>
              </a:rPr>
              <a:t>Athula</a:t>
            </a:r>
            <a:r>
              <a:rPr sz="2500" dirty="0" smtClean="0">
                <a:solidFill>
                  <a:srgbClr val="FDD900"/>
                </a:solidFill>
                <a:effectLst>
                  <a:outerShdw blurRad="38100" dist="38100" dir="2700000" rotWithShape="0">
                    <a:srgbClr val="000000"/>
                  </a:outerShdw>
                </a:effectLst>
                <a:uFill>
                  <a:solidFill>
                    <a:srgbClr val="FDD900"/>
                  </a:solidFill>
                </a:uFill>
              </a:rPr>
              <a:t> Gunasekara</a:t>
            </a:r>
            <a:endParaRPr lang="en-AU" sz="2500" dirty="0" smtClean="0">
              <a:solidFill>
                <a:srgbClr val="FDD900"/>
              </a:solidFill>
              <a:effectLst>
                <a:outerShdw blurRad="38100" dist="38100" dir="2700000" rotWithShape="0">
                  <a:srgbClr val="000000"/>
                </a:outerShdw>
              </a:effectLst>
              <a:uFill>
                <a:solidFill>
                  <a:srgbClr val="FDD900"/>
                </a:solidFill>
              </a:uFill>
            </a:endParaRPr>
          </a:p>
          <a:p>
            <a:pPr>
              <a:buClr>
                <a:srgbClr val="FEE670"/>
              </a:buClr>
              <a:defRPr sz="2200">
                <a:solidFill>
                  <a:srgbClr val="FFFFFF"/>
                </a:solidFill>
                <a:uFill>
                  <a:solidFill>
                    <a:srgbClr val="FFFFFF"/>
                  </a:solidFill>
                </a:uFill>
                <a:latin typeface="Arial"/>
                <a:ea typeface="Arial"/>
                <a:cs typeface="Arial"/>
                <a:sym typeface="Arial"/>
              </a:defRPr>
            </a:pPr>
            <a:r>
              <a:rPr sz="2500" dirty="0" smtClean="0">
                <a:solidFill>
                  <a:srgbClr val="FDD900"/>
                </a:solidFill>
                <a:effectLst>
                  <a:outerShdw blurRad="38100" dist="38100" dir="2700000" rotWithShape="0">
                    <a:srgbClr val="000000"/>
                  </a:outerShdw>
                </a:effectLst>
                <a:uFill>
                  <a:solidFill>
                    <a:srgbClr val="FDD900"/>
                  </a:solidFill>
                </a:uFill>
              </a:rPr>
              <a:t>Interventional </a:t>
            </a:r>
            <a:r>
              <a:rPr sz="2500" dirty="0">
                <a:solidFill>
                  <a:srgbClr val="FDD900"/>
                </a:solidFill>
                <a:effectLst>
                  <a:outerShdw blurRad="38100" dist="38100" dir="2700000" rotWithShape="0">
                    <a:srgbClr val="000000"/>
                  </a:outerShdw>
                </a:effectLst>
                <a:uFill>
                  <a:solidFill>
                    <a:srgbClr val="FDD900"/>
                  </a:solidFill>
                </a:uFill>
              </a:rPr>
              <a:t>Cardiologist</a:t>
            </a:r>
          </a:p>
        </p:txBody>
      </p:sp>
      <p:sp>
        <p:nvSpPr>
          <p:cNvPr id="120" name="Shape 120"/>
          <p:cNvSpPr>
            <a:spLocks noGrp="1"/>
          </p:cNvSpPr>
          <p:nvPr>
            <p:ph type="title" idx="4294967295"/>
          </p:nvPr>
        </p:nvSpPr>
        <p:spPr>
          <a:xfrm>
            <a:off x="629244" y="1700610"/>
            <a:ext cx="7772400" cy="1627187"/>
          </a:xfrm>
          <a:prstGeom prst="rect">
            <a:avLst/>
          </a:prstGeom>
        </p:spPr>
        <p:txBody>
          <a:bodyPr anchor="b">
            <a:normAutofit fontScale="90000"/>
          </a:bodyPr>
          <a:lstStyle>
            <a:lvl1pPr algn="ctr" defTabSz="859536">
              <a:defRPr sz="5640">
                <a:solidFill>
                  <a:srgbClr val="FFFB00"/>
                </a:solidFill>
              </a:defRPr>
            </a:lvl1pPr>
          </a:lstStyle>
          <a:p>
            <a:r>
              <a:rPr dirty="0" smtClean="0">
                <a:solidFill>
                  <a:srgbClr val="FFD900"/>
                </a:solidFill>
              </a:rPr>
              <a:t>Atrial Fibrillation management in high risk patients</a:t>
            </a:r>
            <a:endParaRPr dirty="0">
              <a:solidFill>
                <a:srgbClr val="FFD900"/>
              </a:solidFill>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7819469" y="52632"/>
            <a:ext cx="1174377" cy="671548"/>
          </a:xfrm>
          <a:prstGeom prst="rect">
            <a:avLst/>
          </a:prstGeom>
        </p:spPr>
      </p:pic>
      <p:sp>
        <p:nvSpPr>
          <p:cNvPr id="7" name="TextBox 6"/>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300531772"/>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z="3600" smtClean="0"/>
              <a:t>HRS-EHRA-ECAS: Continuation of Anticoagulation Post-Ablation for AF</a:t>
            </a:r>
            <a:endParaRPr lang="en-US" sz="3600" dirty="0"/>
          </a:p>
        </p:txBody>
      </p:sp>
      <p:pic>
        <p:nvPicPr>
          <p:cNvPr id="3" name="Picture 2"/>
          <p:cNvPicPr/>
          <p:nvPr/>
        </p:nvPicPr>
        <p:blipFill>
          <a:blip r:embed="rId2"/>
          <a:stretch>
            <a:fillRect/>
          </a:stretch>
        </p:blipFill>
        <p:spPr>
          <a:xfrm>
            <a:off x="9864" y="0"/>
            <a:ext cx="9144000" cy="6858000"/>
          </a:xfrm>
          <a:prstGeom prst="rect">
            <a:avLst/>
          </a:prstGeom>
        </p:spPr>
        <p:style>
          <a:lnRef idx="2">
            <a:schemeClr val="accent6">
              <a:shade val="50000"/>
            </a:schemeClr>
          </a:lnRef>
          <a:fillRef idx="1">
            <a:schemeClr val="accent6"/>
          </a:fillRef>
          <a:effectRef idx="0">
            <a:schemeClr val="accent6"/>
          </a:effectRef>
          <a:fontRef idx="minor">
            <a:schemeClr val="lt1"/>
          </a:fontRef>
        </p:style>
      </p:pic>
      <p:sp>
        <p:nvSpPr>
          <p:cNvPr id="4" name="Rectangle 3"/>
          <p:cNvSpPr/>
          <p:nvPr/>
        </p:nvSpPr>
        <p:spPr bwMode="auto">
          <a:xfrm>
            <a:off x="827584" y="3789040"/>
            <a:ext cx="8064896" cy="2232248"/>
          </a:xfrm>
          <a:prstGeom prst="rect">
            <a:avLst/>
          </a:prstGeom>
          <a:noFill/>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942649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2492896"/>
            <a:ext cx="8382000" cy="664797"/>
          </a:xfrm>
        </p:spPr>
        <p:txBody>
          <a:bodyPr/>
          <a:lstStyle/>
          <a:p>
            <a:r>
              <a:rPr lang="en-AU" dirty="0" smtClean="0"/>
              <a:t>But, AF is a potentially reversible condition!</a:t>
            </a:r>
            <a:endParaRPr lang="en-AU"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6" name="TextBox 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7" name="TextBox 6"/>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69280608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z="4000" smtClean="0"/>
              <a:t>Impact of Lifestyle Interventions</a:t>
            </a:r>
            <a:endParaRPr lang="en-US" sz="4000" dirty="0"/>
          </a:p>
        </p:txBody>
      </p:sp>
      <p:pic>
        <p:nvPicPr>
          <p:cNvPr id="3" name="Picture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5160661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132856"/>
            <a:ext cx="8382000" cy="1994392"/>
          </a:xfrm>
        </p:spPr>
        <p:txBody>
          <a:bodyPr/>
          <a:lstStyle/>
          <a:p>
            <a:pPr algn="ctr"/>
            <a:r>
              <a:rPr lang="en-AU" dirty="0" smtClean="0"/>
              <a:t>We cannot achieve these results in most of our patients, hence we need to treat them  </a:t>
            </a:r>
            <a:endParaRPr lang="en-AU" dirty="0"/>
          </a:p>
        </p:txBody>
      </p:sp>
    </p:spTree>
    <p:extLst>
      <p:ext uri="{BB962C8B-B14F-4D97-AF65-F5344CB8AC3E}">
        <p14:creationId xmlns:p14="http://schemas.microsoft.com/office/powerpoint/2010/main" val="256384765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8898" b="19725"/>
          <a:stretch/>
        </p:blipFill>
        <p:spPr>
          <a:xfrm>
            <a:off x="335215" y="81124"/>
            <a:ext cx="8330353" cy="5505233"/>
          </a:xfrm>
          <a:prstGeom prst="rect">
            <a:avLst/>
          </a:prstGeom>
          <a:noFill/>
        </p:spPr>
      </p:pic>
      <p:sp>
        <p:nvSpPr>
          <p:cNvPr id="2" name="Title 1"/>
          <p:cNvSpPr>
            <a:spLocks noGrp="1"/>
          </p:cNvSpPr>
          <p:nvPr>
            <p:ph type="title"/>
          </p:nvPr>
        </p:nvSpPr>
        <p:spPr/>
        <p:txBody>
          <a:bodyPr>
            <a:normAutofit fontScale="90000"/>
          </a:bodyPr>
          <a:lstStyle/>
          <a:p>
            <a:r>
              <a:rPr lang="en-AU" dirty="0" smtClean="0"/>
              <a:t>Many Australians with NVAF are inadequately anticoagulated</a:t>
            </a:r>
            <a:r>
              <a:rPr lang="en-AU" baseline="30000" dirty="0" smtClean="0"/>
              <a:t>1</a:t>
            </a:r>
            <a:endParaRPr lang="en-AU" baseline="30000" dirty="0"/>
          </a:p>
        </p:txBody>
      </p:sp>
      <p:sp>
        <p:nvSpPr>
          <p:cNvPr id="131" name="Rectangle 130"/>
          <p:cNvSpPr/>
          <p:nvPr/>
        </p:nvSpPr>
        <p:spPr>
          <a:xfrm>
            <a:off x="0" y="6625314"/>
            <a:ext cx="2525050" cy="230832"/>
          </a:xfrm>
          <a:prstGeom prst="rect">
            <a:avLst/>
          </a:prstGeom>
        </p:spPr>
        <p:txBody>
          <a:bodyPr wrap="none">
            <a:spAutoFit/>
          </a:bodyPr>
          <a:lstStyle/>
          <a:p>
            <a:r>
              <a:rPr lang="en-AU" sz="900" dirty="0">
                <a:solidFill>
                  <a:schemeClr val="bg1">
                    <a:lumMod val="50000"/>
                  </a:schemeClr>
                </a:solidFill>
                <a:latin typeface="Arial" panose="020B0604020202020204" pitchFamily="34" charset="0"/>
                <a:cs typeface="Arial" panose="020B0604020202020204" pitchFamily="34" charset="0"/>
              </a:rPr>
              <a:t>1. Leyden JM </a:t>
            </a:r>
            <a:r>
              <a:rPr lang="en-AU" sz="900" i="1" dirty="0">
                <a:solidFill>
                  <a:schemeClr val="bg1">
                    <a:lumMod val="50000"/>
                  </a:schemeClr>
                </a:solidFill>
                <a:latin typeface="Arial" panose="020B0604020202020204" pitchFamily="34" charset="0"/>
                <a:cs typeface="Arial" panose="020B0604020202020204" pitchFamily="34" charset="0"/>
              </a:rPr>
              <a:t>et al. Stroke </a:t>
            </a:r>
            <a:r>
              <a:rPr lang="en-AU" sz="900" dirty="0">
                <a:solidFill>
                  <a:schemeClr val="bg1">
                    <a:lumMod val="50000"/>
                  </a:schemeClr>
                </a:solidFill>
                <a:latin typeface="Arial" panose="020B0604020202020204" pitchFamily="34" charset="0"/>
                <a:cs typeface="Arial" panose="020B0604020202020204" pitchFamily="34" charset="0"/>
              </a:rPr>
              <a:t>2013; 44: 1226-31.</a:t>
            </a:r>
          </a:p>
        </p:txBody>
      </p:sp>
      <p:sp>
        <p:nvSpPr>
          <p:cNvPr id="4" name="TextBox 3"/>
          <p:cNvSpPr txBox="1"/>
          <p:nvPr/>
        </p:nvSpPr>
        <p:spPr>
          <a:xfrm>
            <a:off x="458446" y="1697307"/>
            <a:ext cx="8083892" cy="1015663"/>
          </a:xfrm>
          <a:prstGeom prst="rect">
            <a:avLst/>
          </a:prstGeom>
          <a:noFill/>
        </p:spPr>
        <p:txBody>
          <a:bodyPr wrap="square" rtlCol="0">
            <a:spAutoFit/>
          </a:bodyPr>
          <a:lstStyle/>
          <a:p>
            <a:r>
              <a:rPr lang="en-AU" sz="2000" b="1" dirty="0">
                <a:solidFill>
                  <a:schemeClr val="tx1">
                    <a:lumMod val="75000"/>
                    <a:lumOff val="25000"/>
                  </a:schemeClr>
                </a:solidFill>
                <a:latin typeface="Arial" panose="020B0604020202020204" pitchFamily="34" charset="0"/>
                <a:cs typeface="Arial" panose="020B0604020202020204" pitchFamily="34" charset="0"/>
              </a:rPr>
              <a:t>Adelaide stroke incidence study: </a:t>
            </a:r>
            <a:r>
              <a:rPr lang="en-AU" sz="2000" dirty="0" smtClean="0">
                <a:solidFill>
                  <a:schemeClr val="tx1">
                    <a:lumMod val="75000"/>
                    <a:lumOff val="25000"/>
                  </a:schemeClr>
                </a:solidFill>
                <a:latin typeface="Arial" panose="020B0604020202020204" pitchFamily="34" charset="0"/>
                <a:cs typeface="Arial" panose="020B0604020202020204" pitchFamily="34" charset="0"/>
              </a:rPr>
              <a:t/>
            </a:r>
            <a:br>
              <a:rPr lang="en-AU" sz="2000" dirty="0" smtClean="0">
                <a:solidFill>
                  <a:schemeClr val="tx1">
                    <a:lumMod val="75000"/>
                    <a:lumOff val="25000"/>
                  </a:schemeClr>
                </a:solidFill>
                <a:latin typeface="Arial" panose="020B0604020202020204" pitchFamily="34" charset="0"/>
                <a:cs typeface="Arial" panose="020B0604020202020204" pitchFamily="34" charset="0"/>
              </a:rPr>
            </a:br>
            <a:r>
              <a:rPr lang="en-AU" sz="2000" dirty="0" smtClean="0">
                <a:solidFill>
                  <a:schemeClr val="tx1">
                    <a:lumMod val="75000"/>
                    <a:lumOff val="25000"/>
                  </a:schemeClr>
                </a:solidFill>
                <a:latin typeface="Arial" panose="020B0604020202020204" pitchFamily="34" charset="0"/>
                <a:cs typeface="Arial" panose="020B0604020202020204" pitchFamily="34" charset="0"/>
              </a:rPr>
              <a:t>92 of the 109 </a:t>
            </a:r>
            <a:r>
              <a:rPr lang="en-AU" sz="2000" dirty="0" err="1" smtClean="0">
                <a:solidFill>
                  <a:schemeClr val="tx1">
                    <a:lumMod val="75000"/>
                    <a:lumOff val="25000"/>
                  </a:schemeClr>
                </a:solidFill>
                <a:latin typeface="Arial" panose="020B0604020202020204" pitchFamily="34" charset="0"/>
                <a:cs typeface="Arial" panose="020B0604020202020204" pitchFamily="34" charset="0"/>
              </a:rPr>
              <a:t>cardioembolic</a:t>
            </a:r>
            <a:r>
              <a:rPr lang="en-AU" sz="2000" dirty="0" smtClean="0">
                <a:solidFill>
                  <a:schemeClr val="tx1">
                    <a:lumMod val="75000"/>
                    <a:lumOff val="25000"/>
                  </a:schemeClr>
                </a:solidFill>
                <a:latin typeface="Arial" panose="020B0604020202020204" pitchFamily="34" charset="0"/>
                <a:cs typeface="Arial" panose="020B0604020202020204" pitchFamily="34" charset="0"/>
              </a:rPr>
              <a:t> strokes were attributable to AF</a:t>
            </a:r>
          </a:p>
          <a:p>
            <a:r>
              <a:rPr lang="en-AU" sz="2000" dirty="0" smtClean="0">
                <a:solidFill>
                  <a:schemeClr val="tx1">
                    <a:lumMod val="75000"/>
                    <a:lumOff val="25000"/>
                  </a:schemeClr>
                </a:solidFill>
                <a:latin typeface="Arial" panose="020B0604020202020204" pitchFamily="34" charset="0"/>
                <a:cs typeface="Arial" panose="020B0604020202020204" pitchFamily="34" charset="0"/>
              </a:rPr>
              <a:t>57 of these patients had </a:t>
            </a:r>
            <a:r>
              <a:rPr lang="en-AU" sz="2000" dirty="0">
                <a:solidFill>
                  <a:schemeClr val="tx1">
                    <a:lumMod val="75000"/>
                    <a:lumOff val="25000"/>
                  </a:schemeClr>
                </a:solidFill>
                <a:latin typeface="Arial" panose="020B0604020202020204" pitchFamily="34" charset="0"/>
                <a:cs typeface="Arial" panose="020B0604020202020204" pitchFamily="34" charset="0"/>
              </a:rPr>
              <a:t>a </a:t>
            </a:r>
            <a:r>
              <a:rPr lang="en-AU" sz="2000" dirty="0" smtClean="0">
                <a:solidFill>
                  <a:schemeClr val="tx1">
                    <a:lumMod val="75000"/>
                    <a:lumOff val="25000"/>
                  </a:schemeClr>
                </a:solidFill>
                <a:latin typeface="Arial" panose="020B0604020202020204" pitchFamily="34" charset="0"/>
                <a:cs typeface="Arial" panose="020B0604020202020204" pitchFamily="34" charset="0"/>
              </a:rPr>
              <a:t>prior diagnosis </a:t>
            </a:r>
            <a:r>
              <a:rPr lang="en-AU" sz="2000" dirty="0">
                <a:solidFill>
                  <a:schemeClr val="tx1">
                    <a:lumMod val="75000"/>
                    <a:lumOff val="25000"/>
                  </a:schemeClr>
                </a:solidFill>
                <a:latin typeface="Arial" panose="020B0604020202020204" pitchFamily="34" charset="0"/>
                <a:cs typeface="Arial" panose="020B0604020202020204" pitchFamily="34" charset="0"/>
              </a:rPr>
              <a:t>of AF</a:t>
            </a:r>
            <a:r>
              <a:rPr lang="en-AU" sz="2000" baseline="30000" dirty="0">
                <a:solidFill>
                  <a:schemeClr val="tx1">
                    <a:lumMod val="75000"/>
                    <a:lumOff val="25000"/>
                  </a:schemeClr>
                </a:solidFill>
                <a:latin typeface="Arial" panose="020B0604020202020204" pitchFamily="34" charset="0"/>
                <a:cs typeface="Arial" panose="020B0604020202020204" pitchFamily="34" charset="0"/>
              </a:rPr>
              <a:t>1</a:t>
            </a:r>
          </a:p>
        </p:txBody>
      </p:sp>
      <p:sp>
        <p:nvSpPr>
          <p:cNvPr id="8" name="TextBox 7"/>
          <p:cNvSpPr txBox="1"/>
          <p:nvPr/>
        </p:nvSpPr>
        <p:spPr>
          <a:xfrm>
            <a:off x="1043608" y="5532462"/>
            <a:ext cx="6619874" cy="707886"/>
          </a:xfrm>
          <a:prstGeom prst="rect">
            <a:avLst/>
          </a:prstGeom>
          <a:noFill/>
        </p:spPr>
        <p:txBody>
          <a:bodyPr wrap="square" rtlCol="0">
            <a:spAutoFit/>
          </a:bodyPr>
          <a:lstStyle/>
          <a:p>
            <a:pPr marL="977900"/>
            <a:r>
              <a:rPr lang="en-AU" sz="2000" dirty="0" smtClean="0">
                <a:latin typeface="Arial" panose="020B0604020202020204" pitchFamily="34" charset="0"/>
                <a:cs typeface="Arial" panose="020B0604020202020204" pitchFamily="34" charset="0"/>
              </a:rPr>
              <a:t>of patients with AF (diagnosed/undiagnosed) </a:t>
            </a:r>
            <a:br>
              <a:rPr lang="en-AU" sz="2000" dirty="0" smtClean="0">
                <a:latin typeface="Arial" panose="020B0604020202020204" pitchFamily="34" charset="0"/>
                <a:cs typeface="Arial" panose="020B0604020202020204" pitchFamily="34" charset="0"/>
              </a:rPr>
            </a:br>
            <a:r>
              <a:rPr lang="en-AU" sz="2000" dirty="0" smtClean="0">
                <a:latin typeface="Arial" panose="020B0604020202020204" pitchFamily="34" charset="0"/>
                <a:cs typeface="Arial" panose="020B0604020202020204" pitchFamily="34" charset="0"/>
              </a:rPr>
              <a:t>were inadequately anticoagulated </a:t>
            </a:r>
            <a:endParaRPr lang="en-AU" sz="2000" dirty="0">
              <a:latin typeface="Arial" panose="020B0604020202020204" pitchFamily="34" charset="0"/>
              <a:cs typeface="Arial" panose="020B0604020202020204" pitchFamily="34" charset="0"/>
            </a:endParaRPr>
          </a:p>
        </p:txBody>
      </p:sp>
      <p:sp>
        <p:nvSpPr>
          <p:cNvPr id="3" name="TextBox 2"/>
          <p:cNvSpPr txBox="1"/>
          <p:nvPr/>
        </p:nvSpPr>
        <p:spPr>
          <a:xfrm>
            <a:off x="661882" y="5509667"/>
            <a:ext cx="1305850" cy="769441"/>
          </a:xfrm>
          <a:prstGeom prst="rect">
            <a:avLst/>
          </a:prstGeom>
          <a:noFill/>
        </p:spPr>
        <p:txBody>
          <a:bodyPr wrap="square" rtlCol="0">
            <a:spAutoFit/>
          </a:bodyPr>
          <a:lstStyle/>
          <a:p>
            <a:r>
              <a:rPr lang="en-AU" sz="4400" b="1" dirty="0" smtClean="0">
                <a:solidFill>
                  <a:srgbClr val="C00000"/>
                </a:solidFill>
                <a:latin typeface="Arial" panose="020B0604020202020204" pitchFamily="34" charset="0"/>
                <a:cs typeface="Arial" panose="020B0604020202020204" pitchFamily="34" charset="0"/>
              </a:rPr>
              <a:t>85%</a:t>
            </a:r>
            <a:endParaRPr lang="en-AU" sz="4400" b="1" dirty="0">
              <a:solidFill>
                <a:srgbClr val="C0000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0" name="TextBox 9"/>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1" name="TextBox 10"/>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7875198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53" y="-454111"/>
            <a:ext cx="9144000" cy="6858000"/>
          </a:xfrm>
          <a:prstGeom prst="rect">
            <a:avLst/>
          </a:prstGeom>
        </p:spPr>
      </p:pic>
      <p:sp>
        <p:nvSpPr>
          <p:cNvPr id="2" name="Title 1"/>
          <p:cNvSpPr>
            <a:spLocks noGrp="1"/>
          </p:cNvSpPr>
          <p:nvPr>
            <p:ph type="title"/>
          </p:nvPr>
        </p:nvSpPr>
        <p:spPr>
          <a:xfrm>
            <a:off x="381000" y="230188"/>
            <a:ext cx="8382000" cy="1329595"/>
          </a:xfrm>
        </p:spPr>
        <p:txBody>
          <a:bodyPr/>
          <a:lstStyle/>
          <a:p>
            <a:r>
              <a:rPr lang="en-AU" dirty="0" smtClean="0">
                <a:solidFill>
                  <a:srgbClr val="FDD900"/>
                </a:solidFill>
              </a:rPr>
              <a:t>Optimising </a:t>
            </a:r>
            <a:br>
              <a:rPr lang="en-AU" dirty="0" smtClean="0">
                <a:solidFill>
                  <a:srgbClr val="FDD900"/>
                </a:solidFill>
              </a:rPr>
            </a:br>
            <a:r>
              <a:rPr lang="en-AU" dirty="0" smtClean="0">
                <a:solidFill>
                  <a:srgbClr val="FDD900"/>
                </a:solidFill>
              </a:rPr>
              <a:t>International Normalised Ratio</a:t>
            </a:r>
            <a:endParaRPr lang="en-AU" dirty="0">
              <a:solidFill>
                <a:srgbClr val="FDD900"/>
              </a:solidFill>
            </a:endParaRPr>
          </a:p>
        </p:txBody>
      </p:sp>
      <p:sp>
        <p:nvSpPr>
          <p:cNvPr id="4" name="TextBox 3"/>
          <p:cNvSpPr txBox="1"/>
          <p:nvPr/>
        </p:nvSpPr>
        <p:spPr>
          <a:xfrm>
            <a:off x="6084168" y="5664722"/>
            <a:ext cx="2218451" cy="253916"/>
          </a:xfrm>
          <a:prstGeom prst="rect">
            <a:avLst/>
          </a:prstGeom>
          <a:noFill/>
        </p:spPr>
        <p:txBody>
          <a:bodyPr wrap="square" rtlCol="0">
            <a:spAutoFit/>
          </a:bodyPr>
          <a:lstStyle/>
          <a:p>
            <a:pPr algn="r"/>
            <a:r>
              <a:rPr lang="en-AU" sz="1050" dirty="0" smtClean="0">
                <a:solidFill>
                  <a:schemeClr val="tx1">
                    <a:lumMod val="75000"/>
                    <a:lumOff val="25000"/>
                  </a:schemeClr>
                </a:solidFill>
                <a:latin typeface="Arial" panose="020B0604020202020204" pitchFamily="34" charset="0"/>
                <a:cs typeface="Arial" panose="020B0604020202020204" pitchFamily="34" charset="0"/>
              </a:rPr>
              <a:t>Adapted from Blann </a:t>
            </a:r>
            <a:r>
              <a:rPr lang="en-AU" sz="1050" i="1" dirty="0" smtClean="0">
                <a:solidFill>
                  <a:schemeClr val="tx1">
                    <a:lumMod val="75000"/>
                    <a:lumOff val="25000"/>
                  </a:schemeClr>
                </a:solidFill>
                <a:latin typeface="Arial" panose="020B0604020202020204" pitchFamily="34" charset="0"/>
                <a:cs typeface="Arial" panose="020B0604020202020204" pitchFamily="34" charset="0"/>
              </a:rPr>
              <a:t>et al.</a:t>
            </a:r>
            <a:r>
              <a:rPr lang="en-AU" sz="1050" dirty="0" smtClean="0">
                <a:solidFill>
                  <a:schemeClr val="tx1">
                    <a:lumMod val="75000"/>
                    <a:lumOff val="25000"/>
                  </a:schemeClr>
                </a:solidFill>
                <a:latin typeface="Arial" panose="020B0604020202020204" pitchFamily="34" charset="0"/>
                <a:cs typeface="Arial" panose="020B0604020202020204" pitchFamily="34" charset="0"/>
              </a:rPr>
              <a:t> 2003</a:t>
            </a:r>
            <a:r>
              <a:rPr lang="en-AU" sz="1050" baseline="30000" dirty="0" smtClean="0">
                <a:solidFill>
                  <a:schemeClr val="tx1">
                    <a:lumMod val="75000"/>
                    <a:lumOff val="25000"/>
                  </a:schemeClr>
                </a:solidFill>
                <a:latin typeface="Arial" panose="020B0604020202020204" pitchFamily="34" charset="0"/>
                <a:cs typeface="Arial" panose="020B0604020202020204" pitchFamily="34" charset="0"/>
              </a:rPr>
              <a:t>3</a:t>
            </a:r>
            <a:endParaRPr lang="en-AU" sz="1050" baseline="30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 name="TextBox 4"/>
          <p:cNvSpPr txBox="1"/>
          <p:nvPr/>
        </p:nvSpPr>
        <p:spPr>
          <a:xfrm>
            <a:off x="5199336" y="5687806"/>
            <a:ext cx="346696" cy="230832"/>
          </a:xfrm>
          <a:prstGeom prst="rect">
            <a:avLst/>
          </a:prstGeom>
          <a:noFill/>
        </p:spPr>
        <p:txBody>
          <a:bodyPr wrap="square" rtlCol="0">
            <a:spAutoFit/>
          </a:bodyPr>
          <a:lstStyle/>
          <a:p>
            <a:r>
              <a:rPr lang="en-AU" sz="900" dirty="0" smtClean="0">
                <a:solidFill>
                  <a:schemeClr val="bg1"/>
                </a:solidFill>
                <a:latin typeface="Arial" panose="020B0604020202020204" pitchFamily="34" charset="0"/>
                <a:cs typeface="Arial" panose="020B0604020202020204" pitchFamily="34" charset="0"/>
              </a:rPr>
              <a:t>2</a:t>
            </a:r>
            <a:endParaRPr lang="en-AU" sz="900"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2635" y="5931432"/>
            <a:ext cx="9146635" cy="369332"/>
          </a:xfrm>
          <a:prstGeom prst="rect">
            <a:avLst/>
          </a:prstGeom>
          <a:noFill/>
        </p:spPr>
        <p:txBody>
          <a:bodyPr wrap="square" rtlCol="0">
            <a:spAutoFit/>
          </a:bodyPr>
          <a:lstStyle/>
          <a:p>
            <a:r>
              <a:rPr lang="en-AU" sz="900" dirty="0" smtClean="0">
                <a:solidFill>
                  <a:schemeClr val="tx1">
                    <a:lumMod val="75000"/>
                    <a:lumOff val="25000"/>
                  </a:schemeClr>
                </a:solidFill>
                <a:latin typeface="Arial" panose="020B0604020202020204" pitchFamily="34" charset="0"/>
                <a:cs typeface="Arial" panose="020B0604020202020204" pitchFamily="34" charset="0"/>
              </a:rPr>
              <a:t>1. Australian </a:t>
            </a:r>
            <a:r>
              <a:rPr lang="en-AU" sz="900" dirty="0">
                <a:solidFill>
                  <a:schemeClr val="tx1">
                    <a:lumMod val="75000"/>
                    <a:lumOff val="25000"/>
                  </a:schemeClr>
                </a:solidFill>
                <a:latin typeface="Arial" panose="020B0604020202020204" pitchFamily="34" charset="0"/>
                <a:cs typeface="Arial" panose="020B0604020202020204" pitchFamily="34" charset="0"/>
              </a:rPr>
              <a:t>Government Department of Health and Ageing. Review of anticoagulation therapies in atrial fibrillation. </a:t>
            </a:r>
            <a:r>
              <a:rPr lang="en-AU" sz="900" dirty="0" smtClean="0">
                <a:solidFill>
                  <a:schemeClr val="tx1">
                    <a:lumMod val="75000"/>
                    <a:lumOff val="25000"/>
                  </a:schemeClr>
                </a:solidFill>
                <a:latin typeface="Arial" panose="020B0604020202020204" pitchFamily="34" charset="0"/>
                <a:cs typeface="Arial" panose="020B0604020202020204" pitchFamily="34" charset="0"/>
              </a:rPr>
              <a:t>2. Fang </a:t>
            </a:r>
            <a:r>
              <a:rPr lang="en-AU" sz="900" dirty="0">
                <a:solidFill>
                  <a:schemeClr val="tx1">
                    <a:lumMod val="75000"/>
                    <a:lumOff val="25000"/>
                  </a:schemeClr>
                </a:solidFill>
                <a:latin typeface="Arial" panose="020B0604020202020204" pitchFamily="34" charset="0"/>
                <a:cs typeface="Arial" panose="020B0604020202020204" pitchFamily="34" charset="0"/>
              </a:rPr>
              <a:t>MC </a:t>
            </a:r>
            <a:r>
              <a:rPr lang="en-AU" sz="900" i="1" dirty="0">
                <a:solidFill>
                  <a:schemeClr val="tx1">
                    <a:lumMod val="75000"/>
                    <a:lumOff val="25000"/>
                  </a:schemeClr>
                </a:solidFill>
                <a:latin typeface="Arial" panose="020B0604020202020204" pitchFamily="34" charset="0"/>
                <a:cs typeface="Arial" panose="020B0604020202020204" pitchFamily="34" charset="0"/>
              </a:rPr>
              <a:t>et al. Ann Intern Med </a:t>
            </a:r>
            <a:r>
              <a:rPr lang="en-AU" sz="900" dirty="0">
                <a:solidFill>
                  <a:schemeClr val="tx1">
                    <a:lumMod val="75000"/>
                    <a:lumOff val="25000"/>
                  </a:schemeClr>
                </a:solidFill>
                <a:latin typeface="Arial" panose="020B0604020202020204" pitchFamily="34" charset="0"/>
                <a:cs typeface="Arial" panose="020B0604020202020204" pitchFamily="34" charset="0"/>
              </a:rPr>
              <a:t>2004; 141: </a:t>
            </a:r>
            <a:r>
              <a:rPr lang="en-AU" sz="900" dirty="0" smtClean="0">
                <a:solidFill>
                  <a:schemeClr val="tx1">
                    <a:lumMod val="75000"/>
                    <a:lumOff val="25000"/>
                  </a:schemeClr>
                </a:solidFill>
                <a:latin typeface="Arial" panose="020B0604020202020204" pitchFamily="34" charset="0"/>
                <a:cs typeface="Arial" panose="020B0604020202020204" pitchFamily="34" charset="0"/>
              </a:rPr>
              <a:t>745–52. </a:t>
            </a:r>
            <a:br>
              <a:rPr lang="en-AU" sz="900" dirty="0" smtClean="0">
                <a:solidFill>
                  <a:schemeClr val="tx1">
                    <a:lumMod val="75000"/>
                    <a:lumOff val="25000"/>
                  </a:schemeClr>
                </a:solidFill>
                <a:latin typeface="Arial" panose="020B0604020202020204" pitchFamily="34" charset="0"/>
                <a:cs typeface="Arial" panose="020B0604020202020204" pitchFamily="34" charset="0"/>
              </a:rPr>
            </a:br>
            <a:r>
              <a:rPr lang="en-AU" sz="900" dirty="0" smtClean="0">
                <a:solidFill>
                  <a:schemeClr val="tx1">
                    <a:lumMod val="75000"/>
                    <a:lumOff val="25000"/>
                  </a:schemeClr>
                </a:solidFill>
                <a:latin typeface="Arial" panose="020B0604020202020204" pitchFamily="34" charset="0"/>
                <a:cs typeface="Arial" panose="020B0604020202020204" pitchFamily="34" charset="0"/>
              </a:rPr>
              <a:t>3. Blann AD </a:t>
            </a:r>
            <a:r>
              <a:rPr lang="en-AU" sz="900" i="1" dirty="0" smtClean="0">
                <a:solidFill>
                  <a:schemeClr val="tx1">
                    <a:lumMod val="75000"/>
                    <a:lumOff val="25000"/>
                  </a:schemeClr>
                </a:solidFill>
                <a:latin typeface="Arial" panose="020B0604020202020204" pitchFamily="34" charset="0"/>
                <a:cs typeface="Arial" panose="020B0604020202020204" pitchFamily="34" charset="0"/>
              </a:rPr>
              <a:t>et al. BMJ </a:t>
            </a:r>
            <a:r>
              <a:rPr lang="en-AU" sz="900" dirty="0" smtClean="0">
                <a:solidFill>
                  <a:schemeClr val="tx1">
                    <a:lumMod val="75000"/>
                    <a:lumOff val="25000"/>
                  </a:schemeClr>
                </a:solidFill>
                <a:latin typeface="Arial" panose="020B0604020202020204" pitchFamily="34" charset="0"/>
                <a:cs typeface="Arial" panose="020B0604020202020204" pitchFamily="34" charset="0"/>
              </a:rPr>
              <a:t>2003; 326: 153–6. </a:t>
            </a:r>
            <a:endParaRPr lang="en-AU" sz="9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angle 6"/>
          <p:cNvSpPr/>
          <p:nvPr/>
        </p:nvSpPr>
        <p:spPr>
          <a:xfrm>
            <a:off x="4025348" y="3199094"/>
            <a:ext cx="1307580" cy="1343089"/>
          </a:xfrm>
          <a:prstGeom prst="rect">
            <a:avLst/>
          </a:prstGeom>
          <a:solidFill>
            <a:srgbClr val="CACF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3" name="Rectangle 2"/>
          <p:cNvSpPr/>
          <p:nvPr/>
        </p:nvSpPr>
        <p:spPr>
          <a:xfrm>
            <a:off x="3867923" y="2705406"/>
            <a:ext cx="1465005" cy="171122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600" b="1" dirty="0" smtClean="0">
                <a:solidFill>
                  <a:srgbClr val="0C83CB"/>
                </a:solidFill>
                <a:latin typeface="Arial" panose="020B0604020202020204" pitchFamily="34" charset="0"/>
                <a:cs typeface="Arial" panose="020B0604020202020204" pitchFamily="34" charset="0"/>
              </a:rPr>
              <a:t>AUSTRALIA</a:t>
            </a:r>
          </a:p>
          <a:p>
            <a:pPr algn="ctr"/>
            <a:r>
              <a:rPr lang="en-AU" sz="1600" dirty="0" smtClean="0">
                <a:solidFill>
                  <a:srgbClr val="0C83CB"/>
                </a:solidFill>
                <a:latin typeface="Arial" panose="020B0604020202020204" pitchFamily="34" charset="0"/>
                <a:cs typeface="Arial" panose="020B0604020202020204" pitchFamily="34" charset="0"/>
              </a:rPr>
              <a:t>Mean time in therapeutic range </a:t>
            </a:r>
            <a:br>
              <a:rPr lang="en-AU" sz="1600" dirty="0" smtClean="0">
                <a:solidFill>
                  <a:srgbClr val="0C83CB"/>
                </a:solidFill>
                <a:latin typeface="Arial" panose="020B0604020202020204" pitchFamily="34" charset="0"/>
                <a:cs typeface="Arial" panose="020B0604020202020204" pitchFamily="34" charset="0"/>
              </a:rPr>
            </a:br>
            <a:r>
              <a:rPr lang="en-AU" sz="1600" dirty="0" smtClean="0">
                <a:solidFill>
                  <a:srgbClr val="0C83CB"/>
                </a:solidFill>
                <a:latin typeface="Arial" panose="020B0604020202020204" pitchFamily="34" charset="0"/>
                <a:cs typeface="Arial" panose="020B0604020202020204" pitchFamily="34" charset="0"/>
              </a:rPr>
              <a:t>(INR 2–3)</a:t>
            </a:r>
          </a:p>
          <a:p>
            <a:pPr algn="ctr"/>
            <a:r>
              <a:rPr lang="en-AU" sz="2400" b="1" dirty="0" smtClean="0">
                <a:solidFill>
                  <a:srgbClr val="0C83CB"/>
                </a:solidFill>
                <a:latin typeface="Arial" panose="020B0604020202020204" pitchFamily="34" charset="0"/>
                <a:cs typeface="Arial" panose="020B0604020202020204" pitchFamily="34" charset="0"/>
              </a:rPr>
              <a:t>50–68%</a:t>
            </a:r>
            <a:r>
              <a:rPr lang="en-AU" sz="2000" b="1" baseline="40000" dirty="0" smtClean="0">
                <a:solidFill>
                  <a:srgbClr val="0C83CB"/>
                </a:solidFill>
                <a:latin typeface="Arial" panose="020B0604020202020204" pitchFamily="34" charset="0"/>
                <a:cs typeface="Arial" panose="020B0604020202020204" pitchFamily="34" charset="0"/>
              </a:rPr>
              <a:t>1</a:t>
            </a:r>
            <a:endParaRPr lang="en-AU" sz="2400" b="1" baseline="40000" dirty="0">
              <a:solidFill>
                <a:srgbClr val="0C83CB"/>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6976887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
        <p:nvSpPr>
          <p:cNvPr id="4" name="Rectangle 3"/>
          <p:cNvSpPr/>
          <p:nvPr/>
        </p:nvSpPr>
        <p:spPr bwMode="auto">
          <a:xfrm>
            <a:off x="323528" y="980728"/>
            <a:ext cx="4392488" cy="2304256"/>
          </a:xfrm>
          <a:prstGeom prst="rect">
            <a:avLst/>
          </a:prstGeom>
          <a:noFill/>
          <a:ln w="5715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959724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defRPr/>
            </a:pPr>
            <a:r>
              <a:rPr lang="en-US" smtClean="0">
                <a:cs typeface="Arial" pitchFamily="34" charset="0"/>
              </a:rPr>
              <a:t>Meta-analysis of All NOACs vs Warfarin </a:t>
            </a:r>
            <a:br>
              <a:rPr lang="en-US" smtClean="0">
                <a:cs typeface="Arial" pitchFamily="34" charset="0"/>
              </a:rPr>
            </a:br>
            <a:r>
              <a:rPr lang="en-US" sz="3600" i="1" smtClean="0">
                <a:cs typeface="Arial" pitchFamily="34" charset="0"/>
              </a:rPr>
              <a:t>Subgroups</a:t>
            </a:r>
            <a:endParaRPr lang="en-US" i="1"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04185438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85103233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654280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Today we are going to discuss AF management in high risk patients</a:t>
            </a:r>
            <a:endParaRPr lang="en-AU" dirty="0"/>
          </a:p>
        </p:txBody>
      </p:sp>
      <p:sp>
        <p:nvSpPr>
          <p:cNvPr id="3" name="Content Placeholder 2"/>
          <p:cNvSpPr>
            <a:spLocks noGrp="1"/>
          </p:cNvSpPr>
          <p:nvPr>
            <p:ph idx="1"/>
          </p:nvPr>
        </p:nvSpPr>
        <p:spPr>
          <a:xfrm>
            <a:off x="381000" y="1412875"/>
            <a:ext cx="8382000" cy="5724644"/>
          </a:xfrm>
        </p:spPr>
        <p:txBody>
          <a:bodyPr/>
          <a:lstStyle/>
          <a:p>
            <a:endParaRPr lang="en-AU" dirty="0" smtClean="0"/>
          </a:p>
          <a:p>
            <a:r>
              <a:rPr lang="en-AU" dirty="0" smtClean="0"/>
              <a:t>Who are high risk patients?</a:t>
            </a:r>
          </a:p>
          <a:p>
            <a:pPr lvl="1"/>
            <a:r>
              <a:rPr lang="en-AU" dirty="0" smtClean="0"/>
              <a:t>Elderly</a:t>
            </a:r>
          </a:p>
          <a:p>
            <a:pPr lvl="1"/>
            <a:r>
              <a:rPr lang="en-AU" dirty="0" smtClean="0"/>
              <a:t>Heart failure</a:t>
            </a:r>
          </a:p>
          <a:p>
            <a:pPr lvl="1"/>
            <a:r>
              <a:rPr lang="en-AU" dirty="0" smtClean="0"/>
              <a:t>Renal failure</a:t>
            </a:r>
          </a:p>
          <a:p>
            <a:pPr lvl="1"/>
            <a:r>
              <a:rPr lang="en-AU" dirty="0" smtClean="0"/>
              <a:t>Multiple co-morbidities</a:t>
            </a:r>
          </a:p>
          <a:p>
            <a:pPr lvl="1"/>
            <a:r>
              <a:rPr lang="en-AU" dirty="0" smtClean="0"/>
              <a:t>Previous stroke</a:t>
            </a:r>
          </a:p>
          <a:p>
            <a:pPr lvl="1"/>
            <a:r>
              <a:rPr lang="en-AU" dirty="0" smtClean="0"/>
              <a:t>High bleeding risk</a:t>
            </a:r>
          </a:p>
          <a:p>
            <a:pPr lvl="1"/>
            <a:r>
              <a:rPr lang="en-AU" dirty="0" smtClean="0"/>
              <a:t>Already had a major bleed</a:t>
            </a:r>
          </a:p>
          <a:p>
            <a:pPr lvl="1"/>
            <a:r>
              <a:rPr lang="en-AU" dirty="0" smtClean="0"/>
              <a:t>ACS</a:t>
            </a:r>
          </a:p>
          <a:p>
            <a:pPr lvl="1"/>
            <a:endParaRPr lang="en-AU" dirty="0" smtClean="0"/>
          </a:p>
          <a:p>
            <a:pPr lvl="1"/>
            <a:endParaRPr lang="en-AU"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6" name="TextBox 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7" name="TextBox 6"/>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07783187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204864"/>
            <a:ext cx="8382000" cy="1329595"/>
          </a:xfrm>
        </p:spPr>
        <p:txBody>
          <a:bodyPr/>
          <a:lstStyle/>
          <a:p>
            <a:pPr algn="ctr"/>
            <a:r>
              <a:rPr lang="en-AU" dirty="0" smtClean="0"/>
              <a:t>Let’s look at a case study to highlight some of these points</a:t>
            </a:r>
            <a:endParaRPr lang="en-AU" dirty="0"/>
          </a:p>
        </p:txBody>
      </p:sp>
    </p:spTree>
    <p:extLst>
      <p:ext uri="{BB962C8B-B14F-4D97-AF65-F5344CB8AC3E}">
        <p14:creationId xmlns:p14="http://schemas.microsoft.com/office/powerpoint/2010/main" val="72117053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267"/>
            <a:ext cx="8229600" cy="1554380"/>
          </a:xfrm>
        </p:spPr>
        <p:txBody>
          <a:bodyPr>
            <a:normAutofit/>
          </a:bodyPr>
          <a:lstStyle/>
          <a:p>
            <a:r>
              <a:rPr lang="en-AU" sz="4800" dirty="0" smtClean="0">
                <a:latin typeface="Arial" panose="020B0604020202020204" pitchFamily="34" charset="0"/>
                <a:cs typeface="Arial" panose="020B0604020202020204" pitchFamily="34" charset="0"/>
              </a:rPr>
              <a:t>Introducing Jill</a:t>
            </a:r>
            <a:endParaRPr lang="en-AU"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1" y="2454216"/>
            <a:ext cx="5945676" cy="3671947"/>
          </a:xfrm>
        </p:spPr>
        <p:txBody>
          <a:bodyPr>
            <a:noAutofit/>
          </a:bodyPr>
          <a:lstStyle/>
          <a:p>
            <a:r>
              <a:rPr lang="en-AU" sz="2400" dirty="0" smtClean="0">
                <a:solidFill>
                  <a:srgbClr val="FFFFFF"/>
                </a:solidFill>
                <a:latin typeface="Arial" panose="020B0604020202020204" pitchFamily="34" charset="0"/>
                <a:cs typeface="Arial" panose="020B0604020202020204" pitchFamily="34" charset="0"/>
              </a:rPr>
              <a:t>Married </a:t>
            </a:r>
            <a:r>
              <a:rPr lang="en-AU" sz="2400" dirty="0">
                <a:solidFill>
                  <a:srgbClr val="FFFFFF"/>
                </a:solidFill>
                <a:latin typeface="Arial" panose="020B0604020202020204" pitchFamily="34" charset="0"/>
                <a:cs typeface="Arial" panose="020B0604020202020204" pitchFamily="34" charset="0"/>
              </a:rPr>
              <a:t>with 3 children </a:t>
            </a:r>
            <a:r>
              <a:rPr lang="en-AU" sz="2400" dirty="0" smtClean="0">
                <a:solidFill>
                  <a:srgbClr val="FFFFFF"/>
                </a:solidFill>
                <a:latin typeface="Arial" panose="020B0604020202020204" pitchFamily="34" charset="0"/>
                <a:cs typeface="Arial" panose="020B0604020202020204" pitchFamily="34" charset="0"/>
              </a:rPr>
              <a:t/>
            </a:r>
            <a:br>
              <a:rPr lang="en-AU" sz="2400" dirty="0" smtClean="0">
                <a:solidFill>
                  <a:srgbClr val="FFFFFF"/>
                </a:solidFill>
                <a:latin typeface="Arial" panose="020B0604020202020204" pitchFamily="34" charset="0"/>
                <a:cs typeface="Arial" panose="020B0604020202020204" pitchFamily="34" charset="0"/>
              </a:rPr>
            </a:br>
            <a:r>
              <a:rPr lang="en-AU" sz="2400" dirty="0" smtClean="0">
                <a:solidFill>
                  <a:srgbClr val="FFFFFF"/>
                </a:solidFill>
                <a:latin typeface="Arial" panose="020B0604020202020204" pitchFamily="34" charset="0"/>
                <a:cs typeface="Arial" panose="020B0604020202020204" pitchFamily="34" charset="0"/>
              </a:rPr>
              <a:t>and </a:t>
            </a:r>
            <a:r>
              <a:rPr lang="en-AU" sz="2400" dirty="0">
                <a:solidFill>
                  <a:srgbClr val="FFFFFF"/>
                </a:solidFill>
                <a:latin typeface="Arial" panose="020B0604020202020204" pitchFamily="34" charset="0"/>
                <a:cs typeface="Arial" panose="020B0604020202020204" pitchFamily="34" charset="0"/>
              </a:rPr>
              <a:t>5 grandchildren</a:t>
            </a:r>
          </a:p>
          <a:p>
            <a:r>
              <a:rPr lang="en-AU" sz="2400" dirty="0">
                <a:solidFill>
                  <a:srgbClr val="FFFFFF"/>
                </a:solidFill>
                <a:latin typeface="Arial" panose="020B0604020202020204" pitchFamily="34" charset="0"/>
                <a:cs typeface="Arial" panose="020B0604020202020204" pitchFamily="34" charset="0"/>
              </a:rPr>
              <a:t>BMI 21.0 (weight 58 kg, height 1.66 m)</a:t>
            </a:r>
          </a:p>
          <a:p>
            <a:r>
              <a:rPr lang="en-AU" sz="2400" dirty="0">
                <a:solidFill>
                  <a:srgbClr val="FFFFFF"/>
                </a:solidFill>
                <a:latin typeface="Arial" panose="020B0604020202020204" pitchFamily="34" charset="0"/>
                <a:cs typeface="Arial" panose="020B0604020202020204" pitchFamily="34" charset="0"/>
              </a:rPr>
              <a:t>Hypertension diagnosed 4 years ago </a:t>
            </a:r>
            <a:r>
              <a:rPr lang="en-AU" sz="2400" dirty="0" smtClean="0">
                <a:solidFill>
                  <a:srgbClr val="FFFFFF"/>
                </a:solidFill>
                <a:latin typeface="Arial" panose="020B0604020202020204" pitchFamily="34" charset="0"/>
                <a:cs typeface="Arial" panose="020B0604020202020204" pitchFamily="34" charset="0"/>
              </a:rPr>
              <a:t/>
            </a:r>
            <a:br>
              <a:rPr lang="en-AU" sz="2400" dirty="0" smtClean="0">
                <a:solidFill>
                  <a:srgbClr val="FFFFFF"/>
                </a:solidFill>
                <a:latin typeface="Arial" panose="020B0604020202020204" pitchFamily="34" charset="0"/>
                <a:cs typeface="Arial" panose="020B0604020202020204" pitchFamily="34" charset="0"/>
              </a:rPr>
            </a:br>
            <a:r>
              <a:rPr lang="en-AU" sz="2400" dirty="0" smtClean="0">
                <a:solidFill>
                  <a:srgbClr val="FFFFFF"/>
                </a:solidFill>
                <a:latin typeface="Arial" panose="020B0604020202020204" pitchFamily="34" charset="0"/>
                <a:cs typeface="Arial" panose="020B0604020202020204" pitchFamily="34" charset="0"/>
              </a:rPr>
              <a:t>(currently </a:t>
            </a:r>
            <a:r>
              <a:rPr lang="en-AU" sz="2400" dirty="0">
                <a:solidFill>
                  <a:srgbClr val="FFFFFF"/>
                </a:solidFill>
                <a:latin typeface="Arial" panose="020B0604020202020204" pitchFamily="34" charset="0"/>
                <a:cs typeface="Arial" panose="020B0604020202020204" pitchFamily="34" charset="0"/>
              </a:rPr>
              <a:t>taking </a:t>
            </a:r>
            <a:r>
              <a:rPr lang="en-AU" sz="2400" dirty="0" err="1" smtClean="0">
                <a:solidFill>
                  <a:srgbClr val="FFFFFF"/>
                </a:solidFill>
                <a:latin typeface="Arial" panose="020B0604020202020204" pitchFamily="34" charset="0"/>
                <a:cs typeface="Arial" panose="020B0604020202020204" pitchFamily="34" charset="0"/>
              </a:rPr>
              <a:t>telmisartan</a:t>
            </a:r>
            <a:r>
              <a:rPr lang="en-AU" sz="2400" dirty="0" smtClean="0">
                <a:solidFill>
                  <a:srgbClr val="FFFFFF"/>
                </a:solidFill>
                <a:latin typeface="Arial" panose="020B0604020202020204" pitchFamily="34" charset="0"/>
                <a:cs typeface="Arial" panose="020B0604020202020204" pitchFamily="34" charset="0"/>
              </a:rPr>
              <a:t> 40 mg)</a:t>
            </a:r>
            <a:endParaRPr lang="en-AU" sz="2400" dirty="0">
              <a:solidFill>
                <a:srgbClr val="FFFFFF"/>
              </a:solidFill>
              <a:latin typeface="Arial" panose="020B0604020202020204" pitchFamily="34" charset="0"/>
              <a:cs typeface="Arial" panose="020B0604020202020204" pitchFamily="34" charset="0"/>
            </a:endParaRPr>
          </a:p>
          <a:p>
            <a:pPr lvl="1"/>
            <a:r>
              <a:rPr lang="en-AU" sz="2400" dirty="0">
                <a:solidFill>
                  <a:srgbClr val="FFFFFF"/>
                </a:solidFill>
                <a:latin typeface="Arial" panose="020B0604020202020204" pitchFamily="34" charset="0"/>
                <a:cs typeface="Arial" panose="020B0604020202020204" pitchFamily="34" charset="0"/>
              </a:rPr>
              <a:t>BP </a:t>
            </a:r>
            <a:r>
              <a:rPr lang="en-AU" sz="2400" dirty="0" smtClean="0">
                <a:solidFill>
                  <a:srgbClr val="FFFFFF"/>
                </a:solidFill>
                <a:latin typeface="Arial" panose="020B0604020202020204" pitchFamily="34" charset="0"/>
                <a:cs typeface="Arial" panose="020B0604020202020204" pitchFamily="34" charset="0"/>
              </a:rPr>
              <a:t>142/92 </a:t>
            </a:r>
            <a:r>
              <a:rPr lang="en-AU" sz="2400" dirty="0">
                <a:solidFill>
                  <a:srgbClr val="FFFFFF"/>
                </a:solidFill>
                <a:latin typeface="Arial" panose="020B0604020202020204" pitchFamily="34" charset="0"/>
                <a:cs typeface="Arial" panose="020B0604020202020204" pitchFamily="34" charset="0"/>
              </a:rPr>
              <a:t>mmHg</a:t>
            </a:r>
          </a:p>
          <a:p>
            <a:pPr>
              <a:spcBef>
                <a:spcPts val="0"/>
              </a:spcBef>
            </a:pPr>
            <a:r>
              <a:rPr lang="en-AU" sz="2400" dirty="0" smtClean="0">
                <a:solidFill>
                  <a:srgbClr val="FFFFFF"/>
                </a:solidFill>
                <a:latin typeface="Arial" panose="020B0604020202020204" pitchFamily="34" charset="0"/>
                <a:cs typeface="Arial" panose="020B0604020202020204" pitchFamily="34" charset="0"/>
              </a:rPr>
              <a:t>Serum </a:t>
            </a:r>
            <a:r>
              <a:rPr lang="en-AU" sz="2400" dirty="0">
                <a:solidFill>
                  <a:srgbClr val="FFFFFF"/>
                </a:solidFill>
                <a:latin typeface="Arial" panose="020B0604020202020204" pitchFamily="34" charset="0"/>
                <a:cs typeface="Arial" panose="020B0604020202020204" pitchFamily="34" charset="0"/>
              </a:rPr>
              <a:t>creatinine 79 µmol/L</a:t>
            </a:r>
          </a:p>
          <a:p>
            <a:r>
              <a:rPr lang="en-AU" sz="2400" dirty="0" smtClean="0">
                <a:solidFill>
                  <a:srgbClr val="FFFFFF"/>
                </a:solidFill>
                <a:latin typeface="Arial" panose="020B0604020202020204" pitchFamily="34" charset="0"/>
                <a:cs typeface="Arial" panose="020B0604020202020204" pitchFamily="34" charset="0"/>
              </a:rPr>
              <a:t>Suspected atrial fibrillation (AF)</a:t>
            </a:r>
          </a:p>
        </p:txBody>
      </p:sp>
      <p:sp>
        <p:nvSpPr>
          <p:cNvPr id="5" name="Rounded Rectangle 4"/>
          <p:cNvSpPr/>
          <p:nvPr/>
        </p:nvSpPr>
        <p:spPr>
          <a:xfrm>
            <a:off x="526065" y="1945459"/>
            <a:ext cx="2336800" cy="488950"/>
          </a:xfrm>
          <a:prstGeom prst="roundRect">
            <a:avLst/>
          </a:prstGeom>
          <a:solidFill>
            <a:srgbClr val="006D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532981" y="1913109"/>
            <a:ext cx="2329884" cy="523220"/>
          </a:xfrm>
          <a:prstGeom prst="rect">
            <a:avLst/>
          </a:prstGeom>
        </p:spPr>
        <p:txBody>
          <a:bodyPr wrap="square">
            <a:spAutoFit/>
          </a:bodyPr>
          <a:lstStyle/>
          <a:p>
            <a:pPr algn="ctr"/>
            <a:r>
              <a:rPr lang="en-AU" sz="2800" b="1" dirty="0">
                <a:solidFill>
                  <a:srgbClr val="FFFFFF"/>
                </a:solidFill>
                <a:latin typeface="Arial" panose="020B0604020202020204" pitchFamily="34" charset="0"/>
                <a:cs typeface="Arial" panose="020B0604020202020204" pitchFamily="34" charset="0"/>
              </a:rPr>
              <a:t>80 years old</a:t>
            </a:r>
          </a:p>
        </p:txBody>
      </p:sp>
      <p:pic>
        <p:nvPicPr>
          <p:cNvPr id="12" name="Picture 11" descr="Jill.png"/>
          <p:cNvPicPr>
            <a:picLocks noChangeAspect="1"/>
          </p:cNvPicPr>
          <p:nvPr/>
        </p:nvPicPr>
        <p:blipFill rotWithShape="1">
          <a:blip r:embed="rId3">
            <a:extLst>
              <a:ext uri="{28A0092B-C50C-407E-A947-70E740481C1C}">
                <a14:useLocalDpi xmlns:a14="http://schemas.microsoft.com/office/drawing/2010/main" val="0"/>
              </a:ext>
            </a:extLst>
          </a:blip>
          <a:srcRect b="36652"/>
          <a:stretch/>
        </p:blipFill>
        <p:spPr>
          <a:xfrm>
            <a:off x="5197230" y="947616"/>
            <a:ext cx="3761155" cy="5901420"/>
          </a:xfrm>
          <a:prstGeom prst="rect">
            <a:avLst/>
          </a:prstGeom>
        </p:spPr>
      </p:pic>
      <p:sp>
        <p:nvSpPr>
          <p:cNvPr id="9" name="TextBox 8"/>
          <p:cNvSpPr txBox="1"/>
          <p:nvPr/>
        </p:nvSpPr>
        <p:spPr>
          <a:xfrm>
            <a:off x="4636895" y="6496322"/>
            <a:ext cx="1765981" cy="246221"/>
          </a:xfrm>
          <a:prstGeom prst="rect">
            <a:avLst/>
          </a:prstGeom>
          <a:noFill/>
        </p:spPr>
        <p:txBody>
          <a:bodyPr wrap="square" rtlCol="0">
            <a:spAutoFit/>
          </a:bodyPr>
          <a:lstStyle/>
          <a:p>
            <a:r>
              <a:rPr lang="en-AU" sz="1000" dirty="0" smtClean="0">
                <a:solidFill>
                  <a:srgbClr val="FFFFFF"/>
                </a:solidFill>
              </a:rPr>
              <a:t>Not an actual patient</a:t>
            </a:r>
            <a:endParaRPr lang="en-AU" sz="1000" dirty="0">
              <a:solidFill>
                <a:srgbClr val="FFFFFF"/>
              </a:solidFill>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0" name="TextBox 9"/>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1" name="TextBox 10"/>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41861034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Jill.png"/>
          <p:cNvPicPr>
            <a:picLocks noChangeAspect="1"/>
          </p:cNvPicPr>
          <p:nvPr/>
        </p:nvPicPr>
        <p:blipFill rotWithShape="1">
          <a:blip r:embed="rId3">
            <a:extLst>
              <a:ext uri="{28A0092B-C50C-407E-A947-70E740481C1C}">
                <a14:useLocalDpi xmlns:a14="http://schemas.microsoft.com/office/drawing/2010/main" val="0"/>
              </a:ext>
            </a:extLst>
          </a:blip>
          <a:srcRect l="16712" t="627" r="-858" b="72703"/>
          <a:stretch/>
        </p:blipFill>
        <p:spPr>
          <a:xfrm>
            <a:off x="6210169" y="2509096"/>
            <a:ext cx="2803827" cy="2201105"/>
          </a:xfrm>
          <a:prstGeom prst="rect">
            <a:avLst/>
          </a:prstGeom>
        </p:spPr>
      </p:pic>
      <p:sp>
        <p:nvSpPr>
          <p:cNvPr id="6" name="Title 5"/>
          <p:cNvSpPr>
            <a:spLocks noGrp="1"/>
          </p:cNvSpPr>
          <p:nvPr>
            <p:ph type="title"/>
          </p:nvPr>
        </p:nvSpPr>
        <p:spPr>
          <a:prstGeom prst="rect">
            <a:avLst/>
          </a:prstGeom>
        </p:spPr>
        <p:txBody>
          <a:bodyPr>
            <a:noAutofit/>
          </a:bodyPr>
          <a:lstStyle/>
          <a:p>
            <a:r>
              <a:rPr lang="en-AU" dirty="0" smtClean="0">
                <a:solidFill>
                  <a:srgbClr val="FDD900"/>
                </a:solidFill>
                <a:latin typeface="Arial" panose="020B0604020202020204" pitchFamily="34" charset="0"/>
                <a:cs typeface="Arial" panose="020B0604020202020204" pitchFamily="34" charset="0"/>
              </a:rPr>
              <a:t>What would you do next for Jill?</a:t>
            </a:r>
            <a:endParaRPr lang="en-AU" dirty="0">
              <a:solidFill>
                <a:srgbClr val="FDD900"/>
              </a:solidFill>
              <a:latin typeface="Arial" panose="020B0604020202020204" pitchFamily="34" charset="0"/>
              <a:cs typeface="Arial" panose="020B0604020202020204" pitchFamily="34" charset="0"/>
            </a:endParaRPr>
          </a:p>
        </p:txBody>
      </p:sp>
      <p:sp>
        <p:nvSpPr>
          <p:cNvPr id="4" name="Title 1"/>
          <p:cNvSpPr txBox="1">
            <a:spLocks/>
          </p:cNvSpPr>
          <p:nvPr/>
        </p:nvSpPr>
        <p:spPr>
          <a:xfrm>
            <a:off x="365748" y="1751608"/>
            <a:ext cx="6942277" cy="120772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3200" b="1" dirty="0" smtClean="0">
                <a:latin typeface="Arial" panose="020B0604020202020204" pitchFamily="34" charset="0"/>
                <a:cs typeface="Arial" panose="020B0604020202020204" pitchFamily="34" charset="0"/>
              </a:rPr>
              <a:t>Discussion</a:t>
            </a:r>
          </a:p>
          <a:p>
            <a:r>
              <a:rPr lang="en-AU" sz="2400" b="1" dirty="0" smtClean="0">
                <a:latin typeface="Arial" panose="020B0604020202020204" pitchFamily="34" charset="0"/>
                <a:cs typeface="Arial" panose="020B0604020202020204" pitchFamily="34" charset="0"/>
              </a:rPr>
              <a:t>When do you refer a patient to your local cardiologist? </a:t>
            </a:r>
            <a:r>
              <a:rPr lang="en-AU" sz="1800" dirty="0">
                <a:latin typeface="Arial" panose="020B0604020202020204" pitchFamily="34" charset="0"/>
                <a:cs typeface="Arial" panose="020B0604020202020204" pitchFamily="34" charset="0"/>
              </a:rPr>
              <a:t>Develop local criteria for referral</a:t>
            </a:r>
            <a:endParaRPr lang="en-AU" sz="1800" dirty="0"/>
          </a:p>
          <a:p>
            <a:r>
              <a:rPr lang="en-AU" sz="2400" b="1" dirty="0" smtClean="0">
                <a:solidFill>
                  <a:schemeClr val="bg1"/>
                </a:solidFill>
                <a:latin typeface="Arial" panose="020B0604020202020204" pitchFamily="34" charset="0"/>
                <a:cs typeface="Arial" panose="020B0604020202020204" pitchFamily="34" charset="0"/>
              </a:rPr>
              <a:t/>
            </a:r>
            <a:br>
              <a:rPr lang="en-AU" sz="2400" b="1" dirty="0" smtClean="0">
                <a:solidFill>
                  <a:schemeClr val="bg1"/>
                </a:solidFill>
                <a:latin typeface="Arial" panose="020B0604020202020204" pitchFamily="34" charset="0"/>
                <a:cs typeface="Arial" panose="020B0604020202020204" pitchFamily="34" charset="0"/>
              </a:rPr>
            </a:br>
            <a:r>
              <a:rPr lang="en-AU" sz="2400" b="1" dirty="0" smtClean="0">
                <a:solidFill>
                  <a:schemeClr val="bg1"/>
                </a:solidFill>
                <a:latin typeface="Arial" panose="020B0604020202020204" pitchFamily="34" charset="0"/>
                <a:cs typeface="Arial" panose="020B0604020202020204" pitchFamily="34" charset="0"/>
              </a:rPr>
              <a:t/>
            </a:r>
            <a:br>
              <a:rPr lang="en-AU" sz="2400" b="1" dirty="0" smtClean="0">
                <a:solidFill>
                  <a:schemeClr val="bg1"/>
                </a:solidFill>
                <a:latin typeface="Arial" panose="020B0604020202020204" pitchFamily="34" charset="0"/>
                <a:cs typeface="Arial" panose="020B0604020202020204" pitchFamily="34" charset="0"/>
              </a:rPr>
            </a:br>
            <a:endParaRPr lang="en-AU" sz="1000" b="1" dirty="0">
              <a:solidFill>
                <a:schemeClr val="bg1"/>
              </a:solidFill>
              <a:latin typeface="Arial" panose="020B0604020202020204" pitchFamily="34" charset="0"/>
              <a:cs typeface="Arial" panose="020B0604020202020204" pitchFamily="34" charset="0"/>
            </a:endParaRPr>
          </a:p>
        </p:txBody>
      </p:sp>
      <p:sp>
        <p:nvSpPr>
          <p:cNvPr id="5" name="Rounded Rectangular Callout 4"/>
          <p:cNvSpPr/>
          <p:nvPr/>
        </p:nvSpPr>
        <p:spPr>
          <a:xfrm>
            <a:off x="365748" y="3008363"/>
            <a:ext cx="4920569" cy="802947"/>
          </a:xfrm>
          <a:prstGeom prst="wedgeRoundRectCallout">
            <a:avLst>
              <a:gd name="adj1" fmla="val -53321"/>
              <a:gd name="adj2" fmla="val -47988"/>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FDD900"/>
                </a:solidFill>
                <a:latin typeface="Arial" panose="020B0604020202020204" pitchFamily="34" charset="0"/>
                <a:cs typeface="Arial" panose="020B0604020202020204" pitchFamily="34" charset="0"/>
              </a:rPr>
              <a:t>Who should confirm a diagnosis of AF and differentiate between non-valvular AF (NVAF) and valvular AF?</a:t>
            </a:r>
            <a:br>
              <a:rPr lang="en-AU" sz="1400" dirty="0" smtClean="0">
                <a:solidFill>
                  <a:srgbClr val="FDD900"/>
                </a:solidFill>
                <a:latin typeface="Arial" panose="020B0604020202020204" pitchFamily="34" charset="0"/>
                <a:cs typeface="Arial" panose="020B0604020202020204" pitchFamily="34" charset="0"/>
              </a:rPr>
            </a:br>
            <a:r>
              <a:rPr lang="en-AU" sz="1400" dirty="0" smtClean="0">
                <a:solidFill>
                  <a:srgbClr val="FDD900"/>
                </a:solidFill>
                <a:latin typeface="Arial" panose="020B0604020202020204" pitchFamily="34" charset="0"/>
                <a:cs typeface="Arial" panose="020B0604020202020204" pitchFamily="34" charset="0"/>
              </a:rPr>
              <a:t>How is this done?</a:t>
            </a:r>
            <a:endParaRPr lang="en-AU" sz="1400" dirty="0">
              <a:solidFill>
                <a:srgbClr val="FDD900"/>
              </a:solidFill>
              <a:latin typeface="Arial" panose="020B0604020202020204" pitchFamily="34" charset="0"/>
              <a:cs typeface="Arial" panose="020B0604020202020204" pitchFamily="34" charset="0"/>
            </a:endParaRPr>
          </a:p>
        </p:txBody>
      </p:sp>
      <p:sp>
        <p:nvSpPr>
          <p:cNvPr id="14" name="Rounded Rectangular Callout 13"/>
          <p:cNvSpPr/>
          <p:nvPr/>
        </p:nvSpPr>
        <p:spPr>
          <a:xfrm>
            <a:off x="643674" y="3929258"/>
            <a:ext cx="4885370" cy="923599"/>
          </a:xfrm>
          <a:prstGeom prst="wedgeRoundRectCallout">
            <a:avLst>
              <a:gd name="adj1" fmla="val -56622"/>
              <a:gd name="adj2" fmla="val 10022"/>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a:solidFill>
                  <a:srgbClr val="FDD900"/>
                </a:solidFill>
                <a:latin typeface="Arial" panose="020B0604020202020204" pitchFamily="34" charset="0"/>
                <a:cs typeface="Arial" panose="020B0604020202020204" pitchFamily="34" charset="0"/>
              </a:rPr>
              <a:t>Which patients need urgent referral and when can a patient wait for a standard appointment? </a:t>
            </a:r>
            <a:br>
              <a:rPr lang="en-AU" sz="1400" dirty="0">
                <a:solidFill>
                  <a:srgbClr val="FDD900"/>
                </a:solidFill>
                <a:latin typeface="Arial" panose="020B0604020202020204" pitchFamily="34" charset="0"/>
                <a:cs typeface="Arial" panose="020B0604020202020204" pitchFamily="34" charset="0"/>
              </a:rPr>
            </a:br>
            <a:r>
              <a:rPr lang="en-AU" sz="1400" dirty="0">
                <a:solidFill>
                  <a:srgbClr val="FDD900"/>
                </a:solidFill>
                <a:latin typeface="Arial" panose="020B0604020202020204" pitchFamily="34" charset="0"/>
                <a:cs typeface="Arial" panose="020B0604020202020204" pitchFamily="34" charset="0"/>
              </a:rPr>
              <a:t>What needs to be done before referral</a:t>
            </a:r>
            <a:r>
              <a:rPr lang="en-AU" sz="1400" dirty="0" smtClean="0">
                <a:solidFill>
                  <a:srgbClr val="FDD900"/>
                </a:solidFill>
                <a:latin typeface="Arial" panose="020B0604020202020204" pitchFamily="34" charset="0"/>
                <a:cs typeface="Arial" panose="020B0604020202020204" pitchFamily="34" charset="0"/>
              </a:rPr>
              <a:t>?</a:t>
            </a:r>
          </a:p>
          <a:p>
            <a:pPr algn="ctr"/>
            <a:r>
              <a:rPr lang="en-AU" sz="1400" dirty="0" smtClean="0">
                <a:solidFill>
                  <a:srgbClr val="FDD900"/>
                </a:solidFill>
                <a:latin typeface="Arial" panose="020B0604020202020204" pitchFamily="34" charset="0"/>
                <a:cs typeface="Arial" panose="020B0604020202020204" pitchFamily="34" charset="0"/>
              </a:rPr>
              <a:t>Which patients do not need to be referred?</a:t>
            </a:r>
            <a:endParaRPr lang="en-AU" sz="1400" dirty="0">
              <a:solidFill>
                <a:srgbClr val="FDD900"/>
              </a:solidFill>
              <a:latin typeface="Arial" panose="020B0604020202020204" pitchFamily="34" charset="0"/>
              <a:cs typeface="Arial" panose="020B0604020202020204" pitchFamily="34" charset="0"/>
            </a:endParaRPr>
          </a:p>
        </p:txBody>
      </p:sp>
      <p:sp>
        <p:nvSpPr>
          <p:cNvPr id="15" name="Rounded Rectangular Callout 14"/>
          <p:cNvSpPr/>
          <p:nvPr/>
        </p:nvSpPr>
        <p:spPr>
          <a:xfrm>
            <a:off x="1811994" y="5755269"/>
            <a:ext cx="4324341" cy="676020"/>
          </a:xfrm>
          <a:prstGeom prst="wedgeRoundRectCallout">
            <a:avLst>
              <a:gd name="adj1" fmla="val 55193"/>
              <a:gd name="adj2" fmla="val -11280"/>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smtClean="0">
                <a:solidFill>
                  <a:srgbClr val="FDD900"/>
                </a:solidFill>
                <a:latin typeface="Arial" panose="020B0604020202020204" pitchFamily="34" charset="0"/>
                <a:cs typeface="Arial" panose="020B0604020202020204" pitchFamily="34" charset="0"/>
              </a:rPr>
              <a:t>What about referral when the patient is already diagnosed with NVAF and taking warfarin?</a:t>
            </a:r>
            <a:endParaRPr lang="en-AU" sz="1400" dirty="0">
              <a:solidFill>
                <a:srgbClr val="FDD900"/>
              </a:solidFill>
              <a:latin typeface="Arial" panose="020B0604020202020204" pitchFamily="34" charset="0"/>
              <a:cs typeface="Arial" panose="020B0604020202020204" pitchFamily="34" charset="0"/>
            </a:endParaRPr>
          </a:p>
        </p:txBody>
      </p:sp>
      <p:sp>
        <p:nvSpPr>
          <p:cNvPr id="16" name="Rounded Rectangular Callout 15"/>
          <p:cNvSpPr/>
          <p:nvPr/>
        </p:nvSpPr>
        <p:spPr>
          <a:xfrm>
            <a:off x="1179725" y="4970805"/>
            <a:ext cx="4551433" cy="666517"/>
          </a:xfrm>
          <a:prstGeom prst="wedgeRoundRectCallout">
            <a:avLst>
              <a:gd name="adj1" fmla="val -61673"/>
              <a:gd name="adj2" fmla="val 20328"/>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400" dirty="0">
                <a:solidFill>
                  <a:srgbClr val="FDD900"/>
                </a:solidFill>
                <a:latin typeface="Arial" panose="020B0604020202020204" pitchFamily="34" charset="0"/>
                <a:cs typeface="Arial" panose="020B0604020202020204" pitchFamily="34" charset="0"/>
              </a:rPr>
              <a:t>What are the features of a complex patient who should be managed by a specialist?</a:t>
            </a:r>
          </a:p>
        </p:txBody>
      </p:sp>
      <p:sp>
        <p:nvSpPr>
          <p:cNvPr id="3" name="TextBox 2"/>
          <p:cNvSpPr txBox="1"/>
          <p:nvPr/>
        </p:nvSpPr>
        <p:spPr>
          <a:xfrm>
            <a:off x="6439266" y="4739333"/>
            <a:ext cx="2545984" cy="1908215"/>
          </a:xfrm>
          <a:prstGeom prst="rect">
            <a:avLst/>
          </a:prstGeom>
          <a:noFill/>
        </p:spPr>
        <p:txBody>
          <a:bodyPr wrap="square" rtlCol="0">
            <a:spAutoFit/>
          </a:bodyPr>
          <a:lstStyle/>
          <a:p>
            <a:r>
              <a:rPr lang="en-AU" sz="2200" b="1" dirty="0" smtClean="0">
                <a:solidFill>
                  <a:srgbClr val="FFFFFF"/>
                </a:solidFill>
                <a:latin typeface="Arial" panose="020B0604020202020204" pitchFamily="34" charset="0"/>
                <a:cs typeface="Arial" panose="020B0604020202020204" pitchFamily="34" charset="0"/>
              </a:rPr>
              <a:t>Jill</a:t>
            </a:r>
          </a:p>
          <a:p>
            <a:r>
              <a:rPr lang="en-AU" sz="1600" dirty="0" smtClean="0">
                <a:solidFill>
                  <a:srgbClr val="FFFFFF"/>
                </a:solidFill>
                <a:latin typeface="Arial" panose="020B0604020202020204" pitchFamily="34" charset="0"/>
                <a:cs typeface="Arial" panose="020B0604020202020204" pitchFamily="34" charset="0"/>
              </a:rPr>
              <a:t>80 years old</a:t>
            </a:r>
          </a:p>
          <a:p>
            <a:r>
              <a:rPr lang="en-AU" sz="1600" dirty="0" smtClean="0">
                <a:solidFill>
                  <a:srgbClr val="FFFFFF"/>
                </a:solidFill>
                <a:latin typeface="Arial" panose="020B0604020202020204" pitchFamily="34" charset="0"/>
                <a:cs typeface="Arial" panose="020B0604020202020204" pitchFamily="34" charset="0"/>
              </a:rPr>
              <a:t>BP 142/92 mmHg</a:t>
            </a:r>
          </a:p>
          <a:p>
            <a:r>
              <a:rPr lang="en-AU" sz="1600" dirty="0" smtClean="0">
                <a:solidFill>
                  <a:srgbClr val="FFFFFF"/>
                </a:solidFill>
                <a:latin typeface="Arial" panose="020B0604020202020204" pitchFamily="34" charset="0"/>
                <a:cs typeface="Arial" panose="020B0604020202020204" pitchFamily="34" charset="0"/>
              </a:rPr>
              <a:t>Serum creatinine 79 µg/L</a:t>
            </a:r>
          </a:p>
          <a:p>
            <a:r>
              <a:rPr lang="en-AU" sz="1600" dirty="0">
                <a:solidFill>
                  <a:srgbClr val="FFFFFF"/>
                </a:solidFill>
                <a:latin typeface="Arial" panose="020B0604020202020204" pitchFamily="34" charset="0"/>
                <a:cs typeface="Arial" panose="020B0604020202020204" pitchFamily="34" charset="0"/>
              </a:rPr>
              <a:t>BMI 21.0 (weight 58 kg, height 1.66 m)</a:t>
            </a:r>
          </a:p>
          <a:p>
            <a:endParaRPr lang="en-AU" sz="1600" dirty="0">
              <a:solidFill>
                <a:srgbClr val="FFFFFF"/>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967708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par>
                                <p:cTn id="14" presetID="10" presetClass="entr" presetSubtype="0" fill="hold" grpId="0" nodeType="withEffect">
                                  <p:stCondLst>
                                    <p:cond delay="3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1200" y="1797638"/>
            <a:ext cx="2430000" cy="3517735"/>
          </a:xfrm>
          <a:prstGeom prst="rect">
            <a:avLst/>
          </a:prstGeom>
          <a:noFill/>
          <a:ln>
            <a:solidFill>
              <a:srgbClr val="69B8E2"/>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pic>
        <p:nvPicPr>
          <p:cNvPr id="8" name="Picture 7"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832" y="5427866"/>
            <a:ext cx="5227875" cy="1178038"/>
          </a:xfrm>
          <a:prstGeom prst="rect">
            <a:avLst/>
          </a:prstGeom>
        </p:spPr>
      </p:pic>
      <p:sp>
        <p:nvSpPr>
          <p:cNvPr id="4" name="Title 3"/>
          <p:cNvSpPr>
            <a:spLocks noGrp="1"/>
          </p:cNvSpPr>
          <p:nvPr>
            <p:ph type="title"/>
          </p:nvPr>
        </p:nvSpPr>
        <p:spPr>
          <a:xfrm>
            <a:off x="457200" y="0"/>
            <a:ext cx="6241774" cy="1622448"/>
          </a:xfrm>
        </p:spPr>
        <p:txBody>
          <a:bodyPr/>
          <a:lstStyle/>
          <a:p>
            <a:r>
              <a:rPr lang="en-AU" dirty="0" smtClean="0">
                <a:latin typeface="Arial" panose="020B0604020202020204" pitchFamily="34" charset="0"/>
                <a:cs typeface="Arial" panose="020B0604020202020204" pitchFamily="34" charset="0"/>
              </a:rPr>
              <a:t>Criteria for referral</a:t>
            </a:r>
            <a:br>
              <a:rPr lang="en-AU" dirty="0" smtClean="0">
                <a:latin typeface="Arial" panose="020B0604020202020204" pitchFamily="34" charset="0"/>
                <a:cs typeface="Arial" panose="020B0604020202020204" pitchFamily="34" charset="0"/>
              </a:rPr>
            </a:br>
            <a:r>
              <a:rPr lang="en-AU" sz="2400" dirty="0" smtClean="0">
                <a:latin typeface="Arial" panose="020B0604020202020204" pitchFamily="34" charset="0"/>
                <a:cs typeface="Arial" panose="020B0604020202020204" pitchFamily="34" charset="0"/>
              </a:rPr>
              <a:t>Develop preferred local criteria based on your discussions</a:t>
            </a:r>
            <a:endParaRPr lang="en-AU" sz="2400" dirty="0">
              <a:latin typeface="Arial" panose="020B0604020202020204" pitchFamily="34" charset="0"/>
              <a:cs typeface="Arial" panose="020B0604020202020204" pitchFamily="34" charset="0"/>
            </a:endParaRPr>
          </a:p>
        </p:txBody>
      </p:sp>
      <p:sp>
        <p:nvSpPr>
          <p:cNvPr id="6" name="TextBox 5"/>
          <p:cNvSpPr txBox="1"/>
          <p:nvPr/>
        </p:nvSpPr>
        <p:spPr>
          <a:xfrm>
            <a:off x="18826" y="6620435"/>
            <a:ext cx="6680148" cy="230832"/>
          </a:xfrm>
          <a:prstGeom prst="rect">
            <a:avLst/>
          </a:prstGeom>
          <a:noFill/>
        </p:spPr>
        <p:txBody>
          <a:bodyPr wrap="square" rtlCol="0">
            <a:spAutoFit/>
          </a:bodyPr>
          <a:lstStyle/>
          <a:p>
            <a:r>
              <a:rPr lang="en-AU" sz="900" dirty="0" smtClean="0">
                <a:solidFill>
                  <a:srgbClr val="64717F"/>
                </a:solidFill>
                <a:latin typeface="Arial" panose="020B0604020202020204" pitchFamily="34" charset="0"/>
                <a:cs typeface="Arial" panose="020B0604020202020204" pitchFamily="34" charset="0"/>
              </a:rPr>
              <a:t>Anticoagulation: Balancing the art and science Steering Committee: Personal communication 24.02.15</a:t>
            </a:r>
            <a:endParaRPr lang="en-AU" sz="900" dirty="0">
              <a:solidFill>
                <a:srgbClr val="64717F"/>
              </a:solidFill>
              <a:latin typeface="Arial" panose="020B0604020202020204" pitchFamily="34" charset="0"/>
              <a:cs typeface="Arial" panose="020B0604020202020204" pitchFamily="34" charset="0"/>
            </a:endParaRPr>
          </a:p>
        </p:txBody>
      </p:sp>
      <p:sp>
        <p:nvSpPr>
          <p:cNvPr id="2" name="Rounded Rectangle 1"/>
          <p:cNvSpPr/>
          <p:nvPr/>
        </p:nvSpPr>
        <p:spPr>
          <a:xfrm>
            <a:off x="707842" y="5411004"/>
            <a:ext cx="5243585" cy="818134"/>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AU" sz="1400" b="1" dirty="0" smtClean="0">
                <a:latin typeface="Arial" panose="020B0604020202020204" pitchFamily="34" charset="0"/>
                <a:cs typeface="Arial" panose="020B0604020202020204" pitchFamily="34" charset="0"/>
              </a:rPr>
              <a:t>Before referral: </a:t>
            </a:r>
            <a:r>
              <a:rPr lang="en-AU" sz="1400" dirty="0" smtClean="0">
                <a:latin typeface="Arial" panose="020B0604020202020204" pitchFamily="34" charset="0"/>
                <a:cs typeface="Arial" panose="020B0604020202020204" pitchFamily="34" charset="0"/>
              </a:rPr>
              <a:t>initiate rate control and anticoagulation as appropriate</a:t>
            </a:r>
            <a:br>
              <a:rPr lang="en-AU" sz="1400" dirty="0" smtClean="0">
                <a:latin typeface="Arial" panose="020B0604020202020204" pitchFamily="34" charset="0"/>
                <a:cs typeface="Arial" panose="020B0604020202020204" pitchFamily="34" charset="0"/>
              </a:rPr>
            </a:br>
            <a:endParaRPr lang="en-AU" sz="1400" dirty="0" smtClean="0">
              <a:latin typeface="Arial" panose="020B0604020202020204" pitchFamily="34" charset="0"/>
              <a:cs typeface="Arial" panose="020B0604020202020204" pitchFamily="34" charset="0"/>
            </a:endParaRPr>
          </a:p>
          <a:p>
            <a:endParaRPr lang="en-AU" sz="1400" dirty="0">
              <a:latin typeface="Arial" panose="020B0604020202020204" pitchFamily="34" charset="0"/>
              <a:cs typeface="Arial" panose="020B0604020202020204" pitchFamily="34" charset="0"/>
            </a:endParaRPr>
          </a:p>
          <a:p>
            <a:pPr algn="ctr"/>
            <a:r>
              <a:rPr lang="en-AU" sz="1400" dirty="0" smtClean="0">
                <a:solidFill>
                  <a:schemeClr val="bg1"/>
                </a:solidFill>
                <a:latin typeface="Arial" panose="020B0604020202020204" pitchFamily="34" charset="0"/>
                <a:cs typeface="Arial" panose="020B0604020202020204" pitchFamily="34" charset="0"/>
              </a:rPr>
              <a:t>Call cardiologist to confirm, if required</a:t>
            </a:r>
            <a:endParaRPr lang="en-AU" sz="1400" dirty="0">
              <a:solidFill>
                <a:schemeClr val="bg1"/>
              </a:solidFill>
              <a:latin typeface="Arial" panose="020B0604020202020204" pitchFamily="34" charset="0"/>
              <a:cs typeface="Arial" panose="020B0604020202020204" pitchFamily="34" charset="0"/>
            </a:endParaRPr>
          </a:p>
        </p:txBody>
      </p:sp>
      <p:grpSp>
        <p:nvGrpSpPr>
          <p:cNvPr id="15" name="Group 14"/>
          <p:cNvGrpSpPr/>
          <p:nvPr/>
        </p:nvGrpSpPr>
        <p:grpSpPr>
          <a:xfrm>
            <a:off x="707842" y="1797638"/>
            <a:ext cx="2434888" cy="1120080"/>
            <a:chOff x="707842" y="1934798"/>
            <a:chExt cx="2239709" cy="1120080"/>
          </a:xfrm>
        </p:grpSpPr>
        <p:pic>
          <p:nvPicPr>
            <p:cNvPr id="9" name="Picture 8"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842" y="1934798"/>
              <a:ext cx="2239709" cy="1120080"/>
            </a:xfrm>
            <a:prstGeom prst="rect">
              <a:avLst/>
            </a:prstGeom>
          </p:spPr>
        </p:pic>
        <p:sp>
          <p:nvSpPr>
            <p:cNvPr id="7" name="Rectangle 6"/>
            <p:cNvSpPr/>
            <p:nvPr/>
          </p:nvSpPr>
          <p:spPr>
            <a:xfrm>
              <a:off x="719138" y="2085185"/>
              <a:ext cx="2228413" cy="800219"/>
            </a:xfrm>
            <a:prstGeom prst="rect">
              <a:avLst/>
            </a:prstGeom>
          </p:spPr>
          <p:txBody>
            <a:bodyPr wrap="square">
              <a:spAutoFit/>
            </a:bodyPr>
            <a:lstStyle/>
            <a:p>
              <a:pPr algn="ctr">
                <a:spcBef>
                  <a:spcPts val="600"/>
                </a:spcBef>
              </a:pPr>
              <a:r>
                <a:rPr lang="en-AU" b="1" dirty="0" smtClean="0">
                  <a:solidFill>
                    <a:schemeClr val="bg1"/>
                  </a:solidFill>
                </a:rPr>
                <a:t>Rapid referral  </a:t>
              </a:r>
              <a:r>
                <a:rPr lang="en-AU" sz="1400" b="1" dirty="0" smtClean="0">
                  <a:solidFill>
                    <a:schemeClr val="bg1"/>
                  </a:solidFill>
                </a:rPr>
                <a:t/>
              </a:r>
              <a:br>
                <a:rPr lang="en-AU" sz="1400" b="1" dirty="0" smtClean="0">
                  <a:solidFill>
                    <a:schemeClr val="bg1"/>
                  </a:solidFill>
                </a:rPr>
              </a:br>
              <a:r>
                <a:rPr lang="en-AU" sz="1400" dirty="0" smtClean="0">
                  <a:solidFill>
                    <a:schemeClr val="bg1"/>
                  </a:solidFill>
                </a:rPr>
                <a:t>(</a:t>
              </a:r>
              <a:r>
                <a:rPr lang="en-AU" sz="1400" dirty="0">
                  <a:solidFill>
                    <a:schemeClr val="bg1"/>
                  </a:solidFill>
                </a:rPr>
                <a:t>hospital or immediate attention by cardiologist)</a:t>
              </a:r>
            </a:p>
          </p:txBody>
        </p:sp>
      </p:grpSp>
      <p:grpSp>
        <p:nvGrpSpPr>
          <p:cNvPr id="16" name="Group 15"/>
          <p:cNvGrpSpPr/>
          <p:nvPr/>
        </p:nvGrpSpPr>
        <p:grpSpPr>
          <a:xfrm>
            <a:off x="3524819" y="1817041"/>
            <a:ext cx="2434888" cy="1120080"/>
            <a:chOff x="3307683" y="1954201"/>
            <a:chExt cx="2239709" cy="1120080"/>
          </a:xfrm>
        </p:grpSpPr>
        <p:pic>
          <p:nvPicPr>
            <p:cNvPr id="10" name="Picture 9"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7683" y="1954201"/>
              <a:ext cx="2239709" cy="1120080"/>
            </a:xfrm>
            <a:prstGeom prst="rect">
              <a:avLst/>
            </a:prstGeom>
          </p:spPr>
        </p:pic>
        <p:sp>
          <p:nvSpPr>
            <p:cNvPr id="11" name="Rectangle 10"/>
            <p:cNvSpPr/>
            <p:nvPr/>
          </p:nvSpPr>
          <p:spPr>
            <a:xfrm>
              <a:off x="3318979" y="2104588"/>
              <a:ext cx="2228413" cy="800219"/>
            </a:xfrm>
            <a:prstGeom prst="rect">
              <a:avLst/>
            </a:prstGeom>
          </p:spPr>
          <p:txBody>
            <a:bodyPr wrap="square">
              <a:spAutoFit/>
            </a:bodyPr>
            <a:lstStyle/>
            <a:p>
              <a:pPr algn="ctr">
                <a:spcBef>
                  <a:spcPts val="600"/>
                </a:spcBef>
              </a:pPr>
              <a:r>
                <a:rPr lang="en-AU" b="1" dirty="0" smtClean="0">
                  <a:solidFill>
                    <a:schemeClr val="bg1"/>
                  </a:solidFill>
                </a:rPr>
                <a:t>Non-urgent </a:t>
              </a:r>
              <a:r>
                <a:rPr lang="en-AU" b="1" dirty="0">
                  <a:solidFill>
                    <a:schemeClr val="bg1"/>
                  </a:solidFill>
                </a:rPr>
                <a:t>referral  </a:t>
              </a:r>
              <a:r>
                <a:rPr lang="en-AU" sz="1400" b="1" dirty="0" smtClean="0">
                  <a:solidFill>
                    <a:schemeClr val="bg1"/>
                  </a:solidFill>
                </a:rPr>
                <a:t/>
              </a:r>
              <a:br>
                <a:rPr lang="en-AU" sz="1400" b="1" dirty="0" smtClean="0">
                  <a:solidFill>
                    <a:schemeClr val="bg1"/>
                  </a:solidFill>
                </a:rPr>
              </a:br>
              <a:r>
                <a:rPr lang="en-AU" sz="1400" dirty="0" smtClean="0">
                  <a:solidFill>
                    <a:schemeClr val="bg1"/>
                  </a:solidFill>
                </a:rPr>
                <a:t>(standard cardiologist appointment)</a:t>
              </a:r>
              <a:endParaRPr lang="en-AU" sz="1400" dirty="0">
                <a:solidFill>
                  <a:schemeClr val="bg1"/>
                </a:solidFill>
              </a:endParaRPr>
            </a:p>
          </p:txBody>
        </p:sp>
      </p:grpSp>
      <p:grpSp>
        <p:nvGrpSpPr>
          <p:cNvPr id="17" name="Group 16"/>
          <p:cNvGrpSpPr/>
          <p:nvPr/>
        </p:nvGrpSpPr>
        <p:grpSpPr>
          <a:xfrm>
            <a:off x="6341796" y="1818022"/>
            <a:ext cx="2434888" cy="1120080"/>
            <a:chOff x="6183750" y="1977760"/>
            <a:chExt cx="2239709" cy="1120080"/>
          </a:xfrm>
        </p:grpSpPr>
        <p:pic>
          <p:nvPicPr>
            <p:cNvPr id="12" name="Picture 11"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750" y="1977760"/>
              <a:ext cx="2239709" cy="1120080"/>
            </a:xfrm>
            <a:prstGeom prst="rect">
              <a:avLst/>
            </a:prstGeom>
          </p:spPr>
        </p:pic>
        <p:sp>
          <p:nvSpPr>
            <p:cNvPr id="13" name="Rectangle 12"/>
            <p:cNvSpPr/>
            <p:nvPr/>
          </p:nvSpPr>
          <p:spPr>
            <a:xfrm>
              <a:off x="6195046" y="2128147"/>
              <a:ext cx="2228413" cy="646331"/>
            </a:xfrm>
            <a:prstGeom prst="rect">
              <a:avLst/>
            </a:prstGeom>
          </p:spPr>
          <p:txBody>
            <a:bodyPr wrap="square">
              <a:spAutoFit/>
            </a:bodyPr>
            <a:lstStyle/>
            <a:p>
              <a:pPr algn="ctr">
                <a:spcBef>
                  <a:spcPts val="600"/>
                </a:spcBef>
              </a:pPr>
              <a:r>
                <a:rPr lang="en-AU" b="1" dirty="0" smtClean="0">
                  <a:solidFill>
                    <a:schemeClr val="bg1"/>
                  </a:solidFill>
                </a:rPr>
                <a:t>No </a:t>
              </a:r>
              <a:r>
                <a:rPr lang="en-AU" b="1" dirty="0">
                  <a:solidFill>
                    <a:schemeClr val="bg1"/>
                  </a:solidFill>
                </a:rPr>
                <a:t>referral  </a:t>
              </a:r>
              <a:r>
                <a:rPr lang="en-AU" b="1" dirty="0" smtClean="0">
                  <a:solidFill>
                    <a:schemeClr val="bg1"/>
                  </a:solidFill>
                </a:rPr>
                <a:t>necessary</a:t>
              </a:r>
              <a:endParaRPr lang="en-AU" sz="1400" dirty="0">
                <a:solidFill>
                  <a:schemeClr val="bg1"/>
                </a:solidFill>
              </a:endParaRPr>
            </a:p>
          </p:txBody>
        </p:sp>
      </p:grpSp>
      <p:sp>
        <p:nvSpPr>
          <p:cNvPr id="20" name="Rectangle 19"/>
          <p:cNvSpPr/>
          <p:nvPr/>
        </p:nvSpPr>
        <p:spPr>
          <a:xfrm>
            <a:off x="3521427" y="1818452"/>
            <a:ext cx="2430000" cy="3517735"/>
          </a:xfrm>
          <a:prstGeom prst="rect">
            <a:avLst/>
          </a:prstGeom>
          <a:noFill/>
          <a:ln>
            <a:solidFill>
              <a:srgbClr val="69B8E2"/>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2" name="Rectangle 21"/>
          <p:cNvSpPr/>
          <p:nvPr/>
        </p:nvSpPr>
        <p:spPr>
          <a:xfrm>
            <a:off x="6345154" y="1823599"/>
            <a:ext cx="2412000" cy="3517735"/>
          </a:xfrm>
          <a:prstGeom prst="rect">
            <a:avLst/>
          </a:prstGeom>
          <a:noFill/>
          <a:ln>
            <a:solidFill>
              <a:srgbClr val="69B8E2"/>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3" name="TextBox 22"/>
          <p:cNvSpPr txBox="1"/>
          <p:nvPr/>
        </p:nvSpPr>
        <p:spPr>
          <a:xfrm>
            <a:off x="6353092" y="2972257"/>
            <a:ext cx="2404062" cy="923330"/>
          </a:xfrm>
          <a:prstGeom prst="rect">
            <a:avLst/>
          </a:prstGeom>
          <a:noFill/>
        </p:spPr>
        <p:txBody>
          <a:bodyPr wrap="square" rtlCol="0">
            <a:spAutoFit/>
          </a:bodyPr>
          <a:lstStyle/>
          <a:p>
            <a:r>
              <a:rPr lang="en-AU" dirty="0" smtClean="0">
                <a:solidFill>
                  <a:srgbClr val="FDD900"/>
                </a:solidFill>
              </a:rPr>
              <a:t>Young patient </a:t>
            </a:r>
          </a:p>
          <a:p>
            <a:r>
              <a:rPr lang="en-AU" dirty="0" smtClean="0">
                <a:solidFill>
                  <a:srgbClr val="FDD900"/>
                </a:solidFill>
              </a:rPr>
              <a:t>No high risk features or co-morbidities</a:t>
            </a:r>
            <a:endParaRPr lang="en-AU" dirty="0">
              <a:solidFill>
                <a:srgbClr val="FDD900"/>
              </a:solidFill>
            </a:endParaRPr>
          </a:p>
        </p:txBody>
      </p:sp>
      <p:sp>
        <p:nvSpPr>
          <p:cNvPr id="3" name="TextBox 2"/>
          <p:cNvSpPr txBox="1"/>
          <p:nvPr/>
        </p:nvSpPr>
        <p:spPr>
          <a:xfrm>
            <a:off x="671187" y="3131714"/>
            <a:ext cx="2470014" cy="1323439"/>
          </a:xfrm>
          <a:prstGeom prst="rect">
            <a:avLst/>
          </a:prstGeom>
          <a:noFill/>
        </p:spPr>
        <p:txBody>
          <a:bodyPr wrap="square" rtlCol="0">
            <a:spAutoFit/>
          </a:bodyPr>
          <a:lstStyle/>
          <a:p>
            <a:r>
              <a:rPr lang="en-AU" sz="1600" dirty="0" smtClean="0">
                <a:solidFill>
                  <a:srgbClr val="FDD900"/>
                </a:solidFill>
              </a:rPr>
              <a:t>Symptomatic palpitations</a:t>
            </a:r>
          </a:p>
          <a:p>
            <a:r>
              <a:rPr lang="en-AU" sz="1600" dirty="0" smtClean="0">
                <a:solidFill>
                  <a:srgbClr val="FDD900"/>
                </a:solidFill>
              </a:rPr>
              <a:t>Heart failure</a:t>
            </a:r>
          </a:p>
          <a:p>
            <a:r>
              <a:rPr lang="en-AU" sz="1600" dirty="0" smtClean="0">
                <a:solidFill>
                  <a:srgbClr val="FDD900"/>
                </a:solidFill>
              </a:rPr>
              <a:t>Angina</a:t>
            </a:r>
          </a:p>
          <a:p>
            <a:r>
              <a:rPr lang="en-AU" sz="1600" dirty="0" smtClean="0">
                <a:solidFill>
                  <a:srgbClr val="FDD900"/>
                </a:solidFill>
              </a:rPr>
              <a:t>AF/RVR not controlled on BB</a:t>
            </a:r>
            <a:endParaRPr lang="en-AU" sz="1600" dirty="0">
              <a:solidFill>
                <a:srgbClr val="FDD900"/>
              </a:solidFill>
            </a:endParaRPr>
          </a:p>
        </p:txBody>
      </p:sp>
      <p:sp>
        <p:nvSpPr>
          <p:cNvPr id="5" name="TextBox 4"/>
          <p:cNvSpPr txBox="1"/>
          <p:nvPr/>
        </p:nvSpPr>
        <p:spPr>
          <a:xfrm>
            <a:off x="3542865" y="3156294"/>
            <a:ext cx="2269211" cy="1477328"/>
          </a:xfrm>
          <a:prstGeom prst="rect">
            <a:avLst/>
          </a:prstGeom>
          <a:noFill/>
        </p:spPr>
        <p:txBody>
          <a:bodyPr wrap="none" rtlCol="0">
            <a:spAutoFit/>
          </a:bodyPr>
          <a:lstStyle/>
          <a:p>
            <a:r>
              <a:rPr lang="en-AU" dirty="0" smtClean="0">
                <a:solidFill>
                  <a:srgbClr val="FDD900"/>
                </a:solidFill>
              </a:rPr>
              <a:t>Rate control adequate</a:t>
            </a:r>
          </a:p>
          <a:p>
            <a:r>
              <a:rPr lang="en-AU" dirty="0" smtClean="0">
                <a:solidFill>
                  <a:srgbClr val="FDD900"/>
                </a:solidFill>
              </a:rPr>
              <a:t>No symptoms</a:t>
            </a:r>
          </a:p>
          <a:p>
            <a:r>
              <a:rPr lang="en-AU" dirty="0" smtClean="0">
                <a:solidFill>
                  <a:srgbClr val="FDD900"/>
                </a:solidFill>
              </a:rPr>
              <a:t>Elderly</a:t>
            </a:r>
          </a:p>
          <a:p>
            <a:r>
              <a:rPr lang="en-AU" dirty="0" smtClean="0">
                <a:solidFill>
                  <a:srgbClr val="FDD900"/>
                </a:solidFill>
              </a:rPr>
              <a:t>Number of risk factors</a:t>
            </a:r>
          </a:p>
          <a:p>
            <a:r>
              <a:rPr lang="en-AU" dirty="0" smtClean="0">
                <a:solidFill>
                  <a:srgbClr val="FDD900"/>
                </a:solidFill>
              </a:rPr>
              <a:t>For Echo/HM </a:t>
            </a:r>
            <a:endParaRPr lang="en-AU" dirty="0">
              <a:solidFill>
                <a:srgbClr val="FDD900"/>
              </a:solidFill>
            </a:endParaRPr>
          </a:p>
        </p:txBody>
      </p:sp>
      <p:pic>
        <p:nvPicPr>
          <p:cNvPr id="21" name="Picture 20"/>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24" name="TextBox 2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25" name="TextBox 2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3804346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4572000" y="946705"/>
            <a:ext cx="3835401" cy="1142999"/>
          </a:xfrm>
          <a:prstGeom prst="rect">
            <a:avLst/>
          </a:prstGeom>
        </p:spPr>
        <p:txBody>
          <a:bodyPr>
            <a:noAutofit/>
          </a:bodyPr>
          <a:lstStyle/>
          <a:p>
            <a:pPr>
              <a:lnSpc>
                <a:spcPts val="3860"/>
              </a:lnSpc>
            </a:pPr>
            <a:r>
              <a:rPr lang="en-AU" dirty="0">
                <a:solidFill>
                  <a:schemeClr val="tx1"/>
                </a:solidFill>
              </a:rPr>
              <a:t>Jill’s GP refers her to a cardiologist</a:t>
            </a:r>
          </a:p>
        </p:txBody>
      </p:sp>
      <p:sp>
        <p:nvSpPr>
          <p:cNvPr id="5" name="TextBox 4"/>
          <p:cNvSpPr txBox="1"/>
          <p:nvPr/>
        </p:nvSpPr>
        <p:spPr>
          <a:xfrm>
            <a:off x="467544" y="3097624"/>
            <a:ext cx="8436707" cy="2400657"/>
          </a:xfrm>
          <a:prstGeom prst="rect">
            <a:avLst/>
          </a:prstGeom>
          <a:solidFill>
            <a:schemeClr val="bg1"/>
          </a:solidFill>
          <a:ln w="9525">
            <a:noFill/>
          </a:ln>
        </p:spPr>
        <p:txBody>
          <a:bodyPr wrap="square" rtlCol="0">
            <a:spAutoFit/>
          </a:bodyPr>
          <a:lstStyle/>
          <a:p>
            <a:pPr>
              <a:spcBef>
                <a:spcPts val="600"/>
              </a:spcBef>
            </a:pPr>
            <a:r>
              <a:rPr lang="en-AU" sz="2000" dirty="0" smtClean="0">
                <a:solidFill>
                  <a:srgbClr val="FDD900"/>
                </a:solidFill>
                <a:latin typeface="Times New Roman" panose="02020603050405020304" pitchFamily="18" charset="0"/>
                <a:cs typeface="Times New Roman" panose="02020603050405020304" pitchFamily="18" charset="0"/>
              </a:rPr>
              <a:t>During her recent consultation her pulse was noted to be 163 bpm and irregular. She also reports occasional palpitations with fatigue. ECG at the time of her consultation suggests AF. I have initiated atenolol 50 </a:t>
            </a:r>
            <a:r>
              <a:rPr lang="en-AU" sz="2000" dirty="0">
                <a:solidFill>
                  <a:srgbClr val="FDD900"/>
                </a:solidFill>
                <a:latin typeface="Times New Roman" panose="02020603050405020304" pitchFamily="18" charset="0"/>
                <a:cs typeface="Times New Roman" panose="02020603050405020304" pitchFamily="18" charset="0"/>
              </a:rPr>
              <a:t>mg </a:t>
            </a:r>
            <a:r>
              <a:rPr lang="en-AU" sz="2000" dirty="0" smtClean="0">
                <a:solidFill>
                  <a:srgbClr val="FDD900"/>
                </a:solidFill>
                <a:latin typeface="Times New Roman" panose="02020603050405020304" pitchFamily="18" charset="0"/>
                <a:cs typeface="Times New Roman" panose="02020603050405020304" pitchFamily="18" charset="0"/>
              </a:rPr>
              <a:t>for </a:t>
            </a:r>
            <a:r>
              <a:rPr lang="en-AU" sz="2000" dirty="0">
                <a:solidFill>
                  <a:srgbClr val="FDD900"/>
                </a:solidFill>
                <a:latin typeface="Times New Roman" panose="02020603050405020304" pitchFamily="18" charset="0"/>
                <a:cs typeface="Times New Roman" panose="02020603050405020304" pitchFamily="18" charset="0"/>
              </a:rPr>
              <a:t>rate </a:t>
            </a:r>
            <a:r>
              <a:rPr lang="en-AU" sz="2000" dirty="0" smtClean="0">
                <a:solidFill>
                  <a:srgbClr val="FDD900"/>
                </a:solidFill>
                <a:latin typeface="Times New Roman" panose="02020603050405020304" pitchFamily="18" charset="0"/>
                <a:cs typeface="Times New Roman" panose="02020603050405020304" pitchFamily="18" charset="0"/>
              </a:rPr>
              <a:t>control.</a:t>
            </a:r>
            <a:endParaRPr lang="en-AU" sz="2000" dirty="0">
              <a:solidFill>
                <a:srgbClr val="FDD900"/>
              </a:solidFill>
              <a:latin typeface="Times New Roman" panose="02020603050405020304" pitchFamily="18" charset="0"/>
              <a:cs typeface="Times New Roman" panose="02020603050405020304" pitchFamily="18" charset="0"/>
            </a:endParaRPr>
          </a:p>
          <a:p>
            <a:pPr>
              <a:spcBef>
                <a:spcPts val="600"/>
              </a:spcBef>
            </a:pPr>
            <a:r>
              <a:rPr lang="en-AU" sz="2000" dirty="0" smtClean="0">
                <a:solidFill>
                  <a:srgbClr val="FDD900"/>
                </a:solidFill>
                <a:latin typeface="Times New Roman" panose="02020603050405020304" pitchFamily="18" charset="0"/>
                <a:cs typeface="Times New Roman" panose="02020603050405020304" pitchFamily="18" charset="0"/>
              </a:rPr>
              <a:t>She was diagnosed with hypertension 4 years ago, managed with </a:t>
            </a:r>
            <a:r>
              <a:rPr lang="en-AU" sz="2000" dirty="0" err="1" smtClean="0">
                <a:solidFill>
                  <a:srgbClr val="FDD900"/>
                </a:solidFill>
                <a:latin typeface="Times New Roman" panose="02020603050405020304" pitchFamily="18" charset="0"/>
                <a:cs typeface="Times New Roman" panose="02020603050405020304" pitchFamily="18" charset="0"/>
              </a:rPr>
              <a:t>telmisartan</a:t>
            </a:r>
            <a:r>
              <a:rPr lang="en-AU" sz="2000" dirty="0" smtClean="0">
                <a:solidFill>
                  <a:srgbClr val="FDD900"/>
                </a:solidFill>
                <a:latin typeface="Times New Roman" panose="02020603050405020304" pitchFamily="18" charset="0"/>
                <a:cs typeface="Times New Roman" panose="02020603050405020304" pitchFamily="18" charset="0"/>
              </a:rPr>
              <a:t> </a:t>
            </a:r>
            <a:br>
              <a:rPr lang="en-AU" sz="2000" dirty="0" smtClean="0">
                <a:solidFill>
                  <a:srgbClr val="FDD900"/>
                </a:solidFill>
                <a:latin typeface="Times New Roman" panose="02020603050405020304" pitchFamily="18" charset="0"/>
                <a:cs typeface="Times New Roman" panose="02020603050405020304" pitchFamily="18" charset="0"/>
              </a:rPr>
            </a:br>
            <a:r>
              <a:rPr lang="en-AU" sz="2000" dirty="0" smtClean="0">
                <a:solidFill>
                  <a:srgbClr val="FDD900"/>
                </a:solidFill>
                <a:latin typeface="Times New Roman" panose="02020603050405020304" pitchFamily="18" charset="0"/>
                <a:cs typeface="Times New Roman" panose="02020603050405020304" pitchFamily="18" charset="0"/>
              </a:rPr>
              <a:t>40 mg (current BP 142/92 mmHg), and has moderately impaired renal function (serum creatinine 79 µmol/L, eGFR 61 mL/min/1.73m</a:t>
            </a:r>
            <a:r>
              <a:rPr lang="en-AU" sz="2000" baseline="30000" dirty="0" smtClean="0">
                <a:solidFill>
                  <a:srgbClr val="FDD900"/>
                </a:solidFill>
                <a:latin typeface="Times New Roman" panose="02020603050405020304" pitchFamily="18" charset="0"/>
                <a:cs typeface="Times New Roman" panose="02020603050405020304" pitchFamily="18" charset="0"/>
              </a:rPr>
              <a:t>2</a:t>
            </a:r>
            <a:r>
              <a:rPr lang="en-AU" sz="2000" dirty="0" smtClean="0">
                <a:solidFill>
                  <a:srgbClr val="FDD900"/>
                </a:solidFill>
                <a:latin typeface="Times New Roman" panose="02020603050405020304" pitchFamily="18" charset="0"/>
                <a:cs typeface="Times New Roman" panose="02020603050405020304" pitchFamily="18" charset="0"/>
              </a:rPr>
              <a:t>). </a:t>
            </a:r>
          </a:p>
          <a:p>
            <a:pPr>
              <a:spcBef>
                <a:spcPts val="600"/>
              </a:spcBef>
            </a:pPr>
            <a:r>
              <a:rPr lang="en-AU" sz="2000" dirty="0" smtClean="0">
                <a:solidFill>
                  <a:srgbClr val="FDD900"/>
                </a:solidFill>
                <a:latin typeface="Times New Roman" panose="02020603050405020304" pitchFamily="18" charset="0"/>
                <a:cs typeface="Times New Roman" panose="02020603050405020304" pitchFamily="18" charset="0"/>
              </a:rPr>
              <a:t>She does not have diabetes and has no history of cardiovascular events. </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4" name="TextBox 1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5" name="TextBox 1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31482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8" name="Title 1"/>
          <p:cNvSpPr>
            <a:spLocks noGrp="1"/>
          </p:cNvSpPr>
          <p:nvPr>
            <p:ph type="title"/>
          </p:nvPr>
        </p:nvSpPr>
        <p:spPr>
          <a:xfrm>
            <a:off x="457200" y="1"/>
            <a:ext cx="8229600" cy="1619782"/>
          </a:xfrm>
        </p:spPr>
        <p:txBody>
          <a:bodyPr/>
          <a:lstStyle/>
          <a:p>
            <a:r>
              <a:rPr lang="en-AU" dirty="0" smtClean="0"/>
              <a:t>Jill’s evaluation: </a:t>
            </a:r>
            <a:br>
              <a:rPr lang="en-AU" dirty="0" smtClean="0"/>
            </a:br>
            <a:r>
              <a:rPr lang="en-AU" dirty="0" smtClean="0"/>
              <a:t>history and ECG</a:t>
            </a:r>
            <a:endParaRPr lang="en-AU" dirty="0"/>
          </a:p>
        </p:txBody>
      </p:sp>
      <p:sp>
        <p:nvSpPr>
          <p:cNvPr id="344067" name="Content Placeholder 7"/>
          <p:cNvSpPr>
            <a:spLocks noGrp="1"/>
          </p:cNvSpPr>
          <p:nvPr>
            <p:ph idx="4294967295"/>
          </p:nvPr>
        </p:nvSpPr>
        <p:spPr bwMode="auto">
          <a:xfrm>
            <a:off x="0" y="6613525"/>
            <a:ext cx="6777318" cy="244475"/>
          </a:xfrm>
          <a:prstGeom prst="rect">
            <a:avLst/>
          </a:prstGeom>
          <a:noFill/>
          <a:ln>
            <a:miter lim="800000"/>
            <a:headEnd/>
            <a:tailEnd/>
          </a:ln>
        </p:spPr>
        <p:txBody>
          <a:bodyPr>
            <a:noAutofit/>
          </a:bodyPr>
          <a:lstStyle/>
          <a:p>
            <a:pPr marL="0" indent="0">
              <a:buNone/>
            </a:pPr>
            <a:r>
              <a:rPr lang="en-AU" sz="900" dirty="0">
                <a:solidFill>
                  <a:srgbClr val="7F7F7F"/>
                </a:solidFill>
              </a:rPr>
              <a:t>Fuster V </a:t>
            </a:r>
            <a:r>
              <a:rPr lang="en-AU" sz="900" i="1" dirty="0">
                <a:solidFill>
                  <a:srgbClr val="7F7F7F"/>
                </a:solidFill>
              </a:rPr>
              <a:t>et al. Circulation </a:t>
            </a:r>
            <a:r>
              <a:rPr lang="en-AU" sz="900" dirty="0">
                <a:solidFill>
                  <a:srgbClr val="7F7F7F"/>
                </a:solidFill>
              </a:rPr>
              <a:t>2006; 114: e257–354. Camm AJ </a:t>
            </a:r>
            <a:r>
              <a:rPr lang="en-AU" sz="900" i="1" dirty="0">
                <a:solidFill>
                  <a:srgbClr val="7F7F7F"/>
                </a:solidFill>
              </a:rPr>
              <a:t>et al. Eur Heart J </a:t>
            </a:r>
            <a:r>
              <a:rPr lang="en-AU" sz="900" dirty="0">
                <a:solidFill>
                  <a:srgbClr val="7F7F7F"/>
                </a:solidFill>
              </a:rPr>
              <a:t>2010; 31: 2369–429</a:t>
            </a:r>
          </a:p>
        </p:txBody>
      </p:sp>
      <p:sp>
        <p:nvSpPr>
          <p:cNvPr id="344069" name="Rectangle 5"/>
          <p:cNvSpPr>
            <a:spLocks noChangeArrowheads="1"/>
          </p:cNvSpPr>
          <p:nvPr/>
        </p:nvSpPr>
        <p:spPr bwMode="auto">
          <a:xfrm>
            <a:off x="1143000" y="5752054"/>
            <a:ext cx="5149454" cy="230832"/>
          </a:xfrm>
          <a:prstGeom prst="rect">
            <a:avLst/>
          </a:prstGeom>
          <a:noFill/>
          <a:ln w="9525">
            <a:noFill/>
            <a:miter lim="800000"/>
            <a:headEnd/>
            <a:tailEnd/>
          </a:ln>
        </p:spPr>
        <p:txBody>
          <a:bodyPr>
            <a:spAutoFit/>
          </a:bodyPr>
          <a:lstStyle/>
          <a:p>
            <a:pPr defTabSz="342900"/>
            <a:r>
              <a:rPr lang="en-AU" sz="900" dirty="0">
                <a:solidFill>
                  <a:srgbClr val="0084CB"/>
                </a:solidFill>
              </a:rPr>
              <a:t>. </a:t>
            </a:r>
            <a:endParaRPr lang="en-AU" sz="900" dirty="0">
              <a:solidFill>
                <a:srgbClr val="000000"/>
              </a:solidFill>
              <a:latin typeface="Century Gothic" pitchFamily="34" charset="0"/>
            </a:endParaRPr>
          </a:p>
        </p:txBody>
      </p:sp>
      <p:pic>
        <p:nvPicPr>
          <p:cNvPr id="8" name="Picture 7"/>
          <p:cNvPicPr>
            <a:picLocks noChangeAspect="1"/>
          </p:cNvPicPr>
          <p:nvPr/>
        </p:nvPicPr>
        <p:blipFill rotWithShape="1">
          <a:blip r:embed="rId3"/>
          <a:srcRect r="16641" b="66470"/>
          <a:stretch/>
        </p:blipFill>
        <p:spPr>
          <a:xfrm>
            <a:off x="539552" y="4918514"/>
            <a:ext cx="4278696" cy="1047766"/>
          </a:xfrm>
          <a:prstGeom prst="rect">
            <a:avLst/>
          </a:prstGeom>
        </p:spPr>
      </p:pic>
      <p:pic>
        <p:nvPicPr>
          <p:cNvPr id="9" name="Picture 8"/>
          <p:cNvPicPr>
            <a:picLocks noChangeAspect="1"/>
          </p:cNvPicPr>
          <p:nvPr/>
        </p:nvPicPr>
        <p:blipFill rotWithShape="1">
          <a:blip r:embed="rId4"/>
          <a:srcRect l="2267" t="46193" r="17188" b="20117"/>
          <a:stretch/>
        </p:blipFill>
        <p:spPr>
          <a:xfrm>
            <a:off x="4828597" y="4919407"/>
            <a:ext cx="4134610" cy="1051047"/>
          </a:xfrm>
          <a:prstGeom prst="rect">
            <a:avLst/>
          </a:prstGeom>
        </p:spPr>
      </p:pic>
      <p:sp>
        <p:nvSpPr>
          <p:cNvPr id="11" name="Text Placeholder 4"/>
          <p:cNvSpPr txBox="1">
            <a:spLocks/>
          </p:cNvSpPr>
          <p:nvPr/>
        </p:nvSpPr>
        <p:spPr>
          <a:xfrm>
            <a:off x="457200" y="1291579"/>
            <a:ext cx="8229600" cy="38006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b="0" i="0" kern="1200">
                <a:solidFill>
                  <a:srgbClr val="64717F"/>
                </a:solidFill>
                <a:latin typeface="Calibri Light"/>
                <a:ea typeface="+mn-ea"/>
                <a:cs typeface="Calibri Light"/>
              </a:defRPr>
            </a:lvl1pPr>
            <a:lvl2pPr marL="742950" indent="-285750" algn="l" defTabSz="457200" rtl="0" eaLnBrk="1" latinLnBrk="0" hangingPunct="1">
              <a:spcBef>
                <a:spcPct val="20000"/>
              </a:spcBef>
              <a:buFont typeface="Arial"/>
              <a:buChar char="–"/>
              <a:defRPr sz="2800" b="0" i="0" kern="1200">
                <a:solidFill>
                  <a:srgbClr val="64717F"/>
                </a:solidFill>
                <a:latin typeface="Calibri Light"/>
                <a:ea typeface="+mn-ea"/>
                <a:cs typeface="Calibri Light"/>
              </a:defRPr>
            </a:lvl2pPr>
            <a:lvl3pPr marL="1143000" indent="-228600" algn="l" defTabSz="457200" rtl="0" eaLnBrk="1" latinLnBrk="0" hangingPunct="1">
              <a:spcBef>
                <a:spcPct val="20000"/>
              </a:spcBef>
              <a:buFont typeface="Arial"/>
              <a:buChar char="•"/>
              <a:defRPr sz="2400" b="0" i="0" kern="1200">
                <a:solidFill>
                  <a:srgbClr val="64717F"/>
                </a:solidFill>
                <a:latin typeface="Calibri Light"/>
                <a:ea typeface="+mn-ea"/>
                <a:cs typeface="Calibri Light"/>
              </a:defRPr>
            </a:lvl3pPr>
            <a:lvl4pPr marL="1600200" indent="-228600" algn="l" defTabSz="457200" rtl="0" eaLnBrk="1" latinLnBrk="0" hangingPunct="1">
              <a:spcBef>
                <a:spcPct val="20000"/>
              </a:spcBef>
              <a:buFont typeface="Arial"/>
              <a:buChar char="–"/>
              <a:defRPr sz="2000" b="0" i="0" kern="1200">
                <a:solidFill>
                  <a:srgbClr val="64717F"/>
                </a:solidFill>
                <a:latin typeface="Calibri Light"/>
                <a:ea typeface="+mn-ea"/>
                <a:cs typeface="Calibri Light"/>
              </a:defRPr>
            </a:lvl4pPr>
            <a:lvl5pPr marL="2057400" indent="-228600" algn="l" defTabSz="457200" rtl="0" eaLnBrk="1" latinLnBrk="0" hangingPunct="1">
              <a:spcBef>
                <a:spcPct val="20000"/>
              </a:spcBef>
              <a:buFont typeface="Arial"/>
              <a:buChar char="»"/>
              <a:defRPr sz="2000" b="0" i="0" kern="1200">
                <a:solidFill>
                  <a:srgbClr val="64717F"/>
                </a:solidFill>
                <a:latin typeface="Calibri Ligh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2200" dirty="0" smtClean="0">
                <a:solidFill>
                  <a:schemeClr val="tx1"/>
                </a:solidFill>
              </a:rPr>
              <a:t>History - assess:</a:t>
            </a:r>
            <a:r>
              <a:rPr lang="en-AU" sz="2400" dirty="0" smtClean="0">
                <a:solidFill>
                  <a:schemeClr val="tx1"/>
                </a:solidFill>
              </a:rPr>
              <a:t>  </a:t>
            </a:r>
          </a:p>
          <a:p>
            <a:pPr lvl="1"/>
            <a:r>
              <a:rPr lang="en-AU" sz="2000" dirty="0" smtClean="0">
                <a:solidFill>
                  <a:schemeClr val="tx1"/>
                </a:solidFill>
              </a:rPr>
              <a:t>frequency and duration of arrhythmia</a:t>
            </a:r>
          </a:p>
          <a:p>
            <a:pPr lvl="1"/>
            <a:r>
              <a:rPr lang="en-AU" sz="2000" dirty="0" smtClean="0">
                <a:solidFill>
                  <a:schemeClr val="tx1"/>
                </a:solidFill>
              </a:rPr>
              <a:t>precipitating factors</a:t>
            </a:r>
          </a:p>
          <a:p>
            <a:pPr lvl="1"/>
            <a:r>
              <a:rPr lang="en-AU" sz="2000" dirty="0" smtClean="0">
                <a:solidFill>
                  <a:schemeClr val="tx1"/>
                </a:solidFill>
              </a:rPr>
              <a:t> concomitant disease</a:t>
            </a:r>
          </a:p>
          <a:p>
            <a:pPr lvl="1"/>
            <a:r>
              <a:rPr lang="en-AU" sz="2000" dirty="0" smtClean="0">
                <a:solidFill>
                  <a:schemeClr val="tx1"/>
                </a:solidFill>
              </a:rPr>
              <a:t>presence/severity of symptoms</a:t>
            </a:r>
            <a:r>
              <a:rPr lang="en-AU" sz="2000" dirty="0">
                <a:solidFill>
                  <a:schemeClr val="tx1"/>
                </a:solidFill>
              </a:rPr>
              <a:t> </a:t>
            </a:r>
            <a:r>
              <a:rPr lang="en-AU" sz="2000" dirty="0" smtClean="0">
                <a:solidFill>
                  <a:schemeClr val="tx1"/>
                </a:solidFill>
              </a:rPr>
              <a:t>(AF, ischaemic heart disease)</a:t>
            </a:r>
          </a:p>
          <a:p>
            <a:pPr lvl="1"/>
            <a:r>
              <a:rPr lang="en-AU" sz="2000" dirty="0">
                <a:solidFill>
                  <a:schemeClr val="tx1"/>
                </a:solidFill>
              </a:rPr>
              <a:t>a</a:t>
            </a:r>
            <a:r>
              <a:rPr lang="en-AU" sz="2000" dirty="0" smtClean="0">
                <a:solidFill>
                  <a:schemeClr val="tx1"/>
                </a:solidFill>
              </a:rPr>
              <a:t>bsence of haemodynamically significant mitral stenosis or mechanical heart valve</a:t>
            </a:r>
          </a:p>
          <a:p>
            <a:r>
              <a:rPr lang="en-AU" sz="2400" dirty="0" smtClean="0">
                <a:solidFill>
                  <a:schemeClr val="tx1"/>
                </a:solidFill>
              </a:rPr>
              <a:t>ECG documentation </a:t>
            </a:r>
          </a:p>
          <a:p>
            <a:pPr lvl="1"/>
            <a:r>
              <a:rPr lang="en-AU" sz="2000" dirty="0">
                <a:solidFill>
                  <a:schemeClr val="tx1"/>
                </a:solidFill>
              </a:rPr>
              <a:t>a</a:t>
            </a:r>
            <a:r>
              <a:rPr lang="en-AU" sz="2000" dirty="0" smtClean="0">
                <a:solidFill>
                  <a:schemeClr val="tx1"/>
                </a:solidFill>
              </a:rPr>
              <a:t>mbulatory </a:t>
            </a:r>
            <a:r>
              <a:rPr lang="en-AU" sz="2000" dirty="0">
                <a:solidFill>
                  <a:schemeClr val="tx1"/>
                </a:solidFill>
              </a:rPr>
              <a:t>Holter recording </a:t>
            </a:r>
            <a:r>
              <a:rPr lang="en-AU" sz="2000" dirty="0" smtClean="0">
                <a:solidFill>
                  <a:schemeClr val="tx1"/>
                </a:solidFill>
              </a:rPr>
              <a:t>may be required to detect paroxysmal AF</a:t>
            </a:r>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2" name="TextBox 11"/>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3" name="TextBox 12"/>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73998806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8" name="Title 1"/>
          <p:cNvSpPr>
            <a:spLocks noGrp="1"/>
          </p:cNvSpPr>
          <p:nvPr>
            <p:ph type="title"/>
          </p:nvPr>
        </p:nvSpPr>
        <p:spPr>
          <a:xfrm>
            <a:off x="457200" y="1"/>
            <a:ext cx="8229600" cy="1619782"/>
          </a:xfrm>
        </p:spPr>
        <p:txBody>
          <a:bodyPr/>
          <a:lstStyle/>
          <a:p>
            <a:r>
              <a:rPr lang="en-AU" dirty="0" smtClean="0"/>
              <a:t>Jill’s evaluation: </a:t>
            </a:r>
            <a:br>
              <a:rPr lang="en-AU" dirty="0" smtClean="0"/>
            </a:br>
            <a:r>
              <a:rPr lang="en-AU" dirty="0" smtClean="0"/>
              <a:t>echocardiogram and pathology lab</a:t>
            </a:r>
            <a:endParaRPr lang="en-AU" dirty="0"/>
          </a:p>
        </p:txBody>
      </p:sp>
      <p:sp>
        <p:nvSpPr>
          <p:cNvPr id="344067" name="Content Placeholder 7"/>
          <p:cNvSpPr>
            <a:spLocks noGrp="1"/>
          </p:cNvSpPr>
          <p:nvPr>
            <p:ph idx="4294967295"/>
          </p:nvPr>
        </p:nvSpPr>
        <p:spPr bwMode="auto">
          <a:xfrm>
            <a:off x="1281881" y="6299373"/>
            <a:ext cx="6118412" cy="244475"/>
          </a:xfrm>
          <a:prstGeom prst="rect">
            <a:avLst/>
          </a:prstGeom>
          <a:noFill/>
          <a:ln>
            <a:miter lim="800000"/>
            <a:headEnd/>
            <a:tailEnd/>
          </a:ln>
        </p:spPr>
        <p:txBody>
          <a:bodyPr>
            <a:noAutofit/>
          </a:bodyPr>
          <a:lstStyle/>
          <a:p>
            <a:pPr marL="0" indent="0">
              <a:buNone/>
            </a:pPr>
            <a:r>
              <a:rPr lang="en-AU" sz="900" dirty="0"/>
              <a:t>Fuster V </a:t>
            </a:r>
            <a:r>
              <a:rPr lang="en-AU" sz="900" i="1" dirty="0"/>
              <a:t>et al. Circulation </a:t>
            </a:r>
            <a:r>
              <a:rPr lang="en-AU" sz="900" dirty="0"/>
              <a:t>2006; 114: e257–354. Camm AJ </a:t>
            </a:r>
            <a:r>
              <a:rPr lang="en-AU" sz="900" i="1" dirty="0"/>
              <a:t>et al. Eur Heart J </a:t>
            </a:r>
            <a:r>
              <a:rPr lang="en-AU" sz="900" dirty="0"/>
              <a:t>2010; 31: 2369–429</a:t>
            </a:r>
          </a:p>
        </p:txBody>
      </p:sp>
      <p:sp>
        <p:nvSpPr>
          <p:cNvPr id="344069" name="Rectangle 5"/>
          <p:cNvSpPr>
            <a:spLocks noChangeArrowheads="1"/>
          </p:cNvSpPr>
          <p:nvPr/>
        </p:nvSpPr>
        <p:spPr bwMode="auto">
          <a:xfrm>
            <a:off x="1143000" y="5792395"/>
            <a:ext cx="5149454" cy="230832"/>
          </a:xfrm>
          <a:prstGeom prst="rect">
            <a:avLst/>
          </a:prstGeom>
          <a:noFill/>
          <a:ln w="9525">
            <a:noFill/>
            <a:miter lim="800000"/>
            <a:headEnd/>
            <a:tailEnd/>
          </a:ln>
        </p:spPr>
        <p:txBody>
          <a:bodyPr>
            <a:spAutoFit/>
          </a:bodyPr>
          <a:lstStyle/>
          <a:p>
            <a:pPr defTabSz="342900"/>
            <a:r>
              <a:rPr lang="en-AU" sz="900" dirty="0">
                <a:solidFill>
                  <a:srgbClr val="0084CB"/>
                </a:solidFill>
                <a:latin typeface="Arial" panose="020B0604020202020204" pitchFamily="34" charset="0"/>
                <a:cs typeface="Arial" panose="020B0604020202020204" pitchFamily="34" charset="0"/>
              </a:rPr>
              <a:t>. </a:t>
            </a:r>
            <a:endParaRPr lang="en-AU" sz="900" dirty="0">
              <a:solidFill>
                <a:srgbClr val="000000"/>
              </a:solidFill>
              <a:latin typeface="Arial" panose="020B0604020202020204" pitchFamily="34" charset="0"/>
              <a:cs typeface="Arial" panose="020B0604020202020204" pitchFamily="34" charset="0"/>
            </a:endParaRPr>
          </a:p>
        </p:txBody>
      </p:sp>
      <p:sp>
        <p:nvSpPr>
          <p:cNvPr id="10" name="Text Placeholder 4"/>
          <p:cNvSpPr txBox="1">
            <a:spLocks/>
          </p:cNvSpPr>
          <p:nvPr/>
        </p:nvSpPr>
        <p:spPr>
          <a:xfrm>
            <a:off x="599252" y="4415897"/>
            <a:ext cx="8229600" cy="160977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b="0" i="0" kern="1200">
                <a:solidFill>
                  <a:srgbClr val="64717F"/>
                </a:solidFill>
                <a:latin typeface="Calibri Light"/>
                <a:ea typeface="+mn-ea"/>
                <a:cs typeface="Calibri Light"/>
              </a:defRPr>
            </a:lvl1pPr>
            <a:lvl2pPr marL="742950" indent="-285750" algn="l" defTabSz="457200" rtl="0" eaLnBrk="1" latinLnBrk="0" hangingPunct="1">
              <a:spcBef>
                <a:spcPct val="20000"/>
              </a:spcBef>
              <a:buFont typeface="Arial"/>
              <a:buChar char="–"/>
              <a:defRPr sz="2800" b="0" i="0" kern="1200">
                <a:solidFill>
                  <a:srgbClr val="64717F"/>
                </a:solidFill>
                <a:latin typeface="Calibri Light"/>
                <a:ea typeface="+mn-ea"/>
                <a:cs typeface="Calibri Light"/>
              </a:defRPr>
            </a:lvl2pPr>
            <a:lvl3pPr marL="1143000" indent="-228600" algn="l" defTabSz="457200" rtl="0" eaLnBrk="1" latinLnBrk="0" hangingPunct="1">
              <a:spcBef>
                <a:spcPct val="20000"/>
              </a:spcBef>
              <a:buFont typeface="Arial"/>
              <a:buChar char="•"/>
              <a:defRPr sz="2400" b="0" i="0" kern="1200">
                <a:solidFill>
                  <a:srgbClr val="64717F"/>
                </a:solidFill>
                <a:latin typeface="Calibri Light"/>
                <a:ea typeface="+mn-ea"/>
                <a:cs typeface="Calibri Light"/>
              </a:defRPr>
            </a:lvl3pPr>
            <a:lvl4pPr marL="1600200" indent="-228600" algn="l" defTabSz="457200" rtl="0" eaLnBrk="1" latinLnBrk="0" hangingPunct="1">
              <a:spcBef>
                <a:spcPct val="20000"/>
              </a:spcBef>
              <a:buFont typeface="Arial"/>
              <a:buChar char="–"/>
              <a:defRPr sz="2000" b="0" i="0" kern="1200">
                <a:solidFill>
                  <a:srgbClr val="64717F"/>
                </a:solidFill>
                <a:latin typeface="Calibri Light"/>
                <a:ea typeface="+mn-ea"/>
                <a:cs typeface="Calibri Light"/>
              </a:defRPr>
            </a:lvl4pPr>
            <a:lvl5pPr marL="2057400" indent="-228600" algn="l" defTabSz="457200" rtl="0" eaLnBrk="1" latinLnBrk="0" hangingPunct="1">
              <a:spcBef>
                <a:spcPct val="20000"/>
              </a:spcBef>
              <a:buFont typeface="Arial"/>
              <a:buChar char="»"/>
              <a:defRPr sz="2000" b="0" i="0" kern="1200">
                <a:solidFill>
                  <a:srgbClr val="64717F"/>
                </a:solidFill>
                <a:latin typeface="Calibri Ligh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2200" dirty="0" smtClean="0">
                <a:solidFill>
                  <a:schemeClr val="tx1"/>
                </a:solidFill>
                <a:latin typeface="Arial" panose="020B0604020202020204" pitchFamily="34" charset="0"/>
                <a:cs typeface="Arial" panose="020B0604020202020204" pitchFamily="34" charset="0"/>
              </a:rPr>
              <a:t>Echocardiogram ( ACC/AHA/ESC)</a:t>
            </a:r>
          </a:p>
          <a:p>
            <a:pPr lvl="1"/>
            <a:r>
              <a:rPr lang="en-AU" sz="1800" dirty="0">
                <a:solidFill>
                  <a:schemeClr val="tx1"/>
                </a:solidFill>
                <a:latin typeface="Arial" panose="020B0604020202020204" pitchFamily="34" charset="0"/>
                <a:cs typeface="Arial" panose="020B0604020202020204" pitchFamily="34" charset="0"/>
              </a:rPr>
              <a:t>identifies </a:t>
            </a:r>
            <a:r>
              <a:rPr lang="en-AU" sz="1800" dirty="0" smtClean="0">
                <a:solidFill>
                  <a:schemeClr val="tx1"/>
                </a:solidFill>
                <a:latin typeface="Arial" panose="020B0604020202020204" pitchFamily="34" charset="0"/>
                <a:cs typeface="Arial" panose="020B0604020202020204" pitchFamily="34" charset="0"/>
              </a:rPr>
              <a:t>underlying cardiac conditions – valves/LA/LV/Right heart</a:t>
            </a:r>
          </a:p>
          <a:p>
            <a:r>
              <a:rPr lang="en-AU" sz="2200" dirty="0" smtClean="0">
                <a:solidFill>
                  <a:schemeClr val="tx1"/>
                </a:solidFill>
                <a:latin typeface="Arial" panose="020B0604020202020204" pitchFamily="34" charset="0"/>
                <a:cs typeface="Arial" panose="020B0604020202020204" pitchFamily="34" charset="0"/>
              </a:rPr>
              <a:t>Thyroid, renal and hepatic function</a:t>
            </a:r>
          </a:p>
          <a:p>
            <a:r>
              <a:rPr lang="en-AU" sz="2200" dirty="0" smtClean="0">
                <a:solidFill>
                  <a:schemeClr val="tx1"/>
                </a:solidFill>
                <a:latin typeface="Arial" panose="020B0604020202020204" pitchFamily="34" charset="0"/>
                <a:cs typeface="Arial" panose="020B0604020202020204" pitchFamily="34" charset="0"/>
              </a:rPr>
              <a:t>Differential diagnosis: Ventricular ectopic beats, atrial flutter, </a:t>
            </a:r>
            <a:br>
              <a:rPr lang="en-AU" sz="2200" dirty="0" smtClean="0">
                <a:solidFill>
                  <a:schemeClr val="tx1"/>
                </a:solidFill>
                <a:latin typeface="Arial" panose="020B0604020202020204" pitchFamily="34" charset="0"/>
                <a:cs typeface="Arial" panose="020B0604020202020204" pitchFamily="34" charset="0"/>
              </a:rPr>
            </a:br>
            <a:r>
              <a:rPr lang="en-AU" sz="2200" dirty="0" smtClean="0">
                <a:solidFill>
                  <a:schemeClr val="tx1"/>
                </a:solidFill>
                <a:latin typeface="Arial" panose="020B0604020202020204" pitchFamily="34" charset="0"/>
                <a:cs typeface="Arial" panose="020B0604020202020204" pitchFamily="34" charset="0"/>
              </a:rPr>
              <a:t>supraventricular tachycardia, sinus arrhythmia</a:t>
            </a:r>
            <a:endParaRPr lang="en-AU" sz="22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777876" y="1906993"/>
            <a:ext cx="3378201" cy="2542357"/>
          </a:xfrm>
          <a:prstGeom prst="rect">
            <a:avLst/>
          </a:prstGeom>
        </p:spPr>
      </p:pic>
      <p:sp>
        <p:nvSpPr>
          <p:cNvPr id="3" name="Rectangle 2"/>
          <p:cNvSpPr/>
          <p:nvPr/>
        </p:nvSpPr>
        <p:spPr>
          <a:xfrm>
            <a:off x="6325281" y="3761453"/>
            <a:ext cx="2242457" cy="1077218"/>
          </a:xfrm>
          <a:prstGeom prst="rect">
            <a:avLst/>
          </a:prstGeom>
          <a:solidFill>
            <a:srgbClr val="0C83CB"/>
          </a:solidFill>
        </p:spPr>
        <p:txBody>
          <a:bodyPr wrap="square">
            <a:spAutoFit/>
          </a:bodyPr>
          <a:lstStyle/>
          <a:p>
            <a:pPr algn="ctr"/>
            <a:r>
              <a:rPr lang="en-AU" sz="1600" dirty="0" smtClean="0">
                <a:solidFill>
                  <a:schemeClr val="bg1"/>
                </a:solidFill>
                <a:latin typeface="Arial" panose="020B0604020202020204" pitchFamily="34" charset="0"/>
                <a:cs typeface="Arial" panose="020B0604020202020204" pitchFamily="34" charset="0"/>
              </a:rPr>
              <a:t>Evaluation confirms diagnosis of paroxysmal </a:t>
            </a:r>
            <a:br>
              <a:rPr lang="en-AU" sz="1600" dirty="0" smtClean="0">
                <a:solidFill>
                  <a:schemeClr val="bg1"/>
                </a:solidFill>
                <a:latin typeface="Arial" panose="020B0604020202020204" pitchFamily="34" charset="0"/>
                <a:cs typeface="Arial" panose="020B0604020202020204" pitchFamily="34" charset="0"/>
              </a:rPr>
            </a:br>
            <a:r>
              <a:rPr lang="en-AU" sz="1600" dirty="0" smtClean="0">
                <a:solidFill>
                  <a:schemeClr val="bg1"/>
                </a:solidFill>
                <a:latin typeface="Arial" panose="020B0604020202020204" pitchFamily="34" charset="0"/>
                <a:cs typeface="Arial" panose="020B0604020202020204" pitchFamily="34" charset="0"/>
              </a:rPr>
              <a:t>non-valvular </a:t>
            </a:r>
            <a:r>
              <a:rPr lang="en-AU" sz="1600" dirty="0">
                <a:solidFill>
                  <a:schemeClr val="bg1"/>
                </a:solidFill>
                <a:latin typeface="Arial" panose="020B0604020202020204" pitchFamily="34" charset="0"/>
                <a:cs typeface="Arial" panose="020B0604020202020204" pitchFamily="34" charset="0"/>
              </a:rPr>
              <a:t>AF</a:t>
            </a:r>
          </a:p>
        </p:txBody>
      </p:sp>
      <p:pic>
        <p:nvPicPr>
          <p:cNvPr id="12" name="Picture 11" descr="Jill.png"/>
          <p:cNvPicPr>
            <a:picLocks noChangeAspect="1"/>
          </p:cNvPicPr>
          <p:nvPr/>
        </p:nvPicPr>
        <p:blipFill rotWithShape="1">
          <a:blip r:embed="rId4">
            <a:extLst>
              <a:ext uri="{28A0092B-C50C-407E-A947-70E740481C1C}">
                <a14:useLocalDpi xmlns:a14="http://schemas.microsoft.com/office/drawing/2010/main" val="0"/>
              </a:ext>
            </a:extLst>
          </a:blip>
          <a:srcRect l="16712" t="627" r="-858" b="72703"/>
          <a:stretch/>
        </p:blipFill>
        <p:spPr>
          <a:xfrm>
            <a:off x="6022069" y="1560348"/>
            <a:ext cx="2803827" cy="2201105"/>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3" name="TextBox 12"/>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98810420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DS VAS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614" y="1858973"/>
            <a:ext cx="3404380" cy="4688234"/>
          </a:xfrm>
          <a:prstGeom prst="rect">
            <a:avLst/>
          </a:prstGeom>
        </p:spPr>
      </p:pic>
      <p:pic>
        <p:nvPicPr>
          <p:cNvPr id="7" name="Picture 6" descr="HAS-BLED.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2085" y="1845730"/>
            <a:ext cx="3418345" cy="4707467"/>
          </a:xfrm>
          <a:prstGeom prst="rect">
            <a:avLst/>
          </a:prstGeom>
        </p:spPr>
      </p:pic>
      <p:sp>
        <p:nvSpPr>
          <p:cNvPr id="2" name="Title 1"/>
          <p:cNvSpPr>
            <a:spLocks noGrp="1"/>
          </p:cNvSpPr>
          <p:nvPr>
            <p:ph type="title"/>
          </p:nvPr>
        </p:nvSpPr>
        <p:spPr>
          <a:xfrm>
            <a:off x="457200" y="116632"/>
            <a:ext cx="8229600" cy="1509286"/>
          </a:xfrm>
        </p:spPr>
        <p:txBody>
          <a:bodyPr>
            <a:normAutofit/>
          </a:bodyPr>
          <a:lstStyle/>
          <a:p>
            <a:pPr>
              <a:lnSpc>
                <a:spcPts val="3860"/>
              </a:lnSpc>
            </a:pPr>
            <a:r>
              <a:rPr lang="en-AU" dirty="0" smtClean="0"/>
              <a:t>Jill’s evaluation: </a:t>
            </a:r>
            <a:br>
              <a:rPr lang="en-AU" dirty="0" smtClean="0"/>
            </a:br>
            <a:r>
              <a:rPr lang="en-AU" dirty="0" smtClean="0"/>
              <a:t>stroke and bleeding risk</a:t>
            </a:r>
            <a:endParaRPr lang="en-AU" dirty="0"/>
          </a:p>
        </p:txBody>
      </p:sp>
      <p:sp>
        <p:nvSpPr>
          <p:cNvPr id="8" name="Rectangle 7"/>
          <p:cNvSpPr/>
          <p:nvPr/>
        </p:nvSpPr>
        <p:spPr>
          <a:xfrm>
            <a:off x="6772723" y="2842990"/>
            <a:ext cx="2261205" cy="830997"/>
          </a:xfrm>
          <a:prstGeom prst="rect">
            <a:avLst/>
          </a:prstGeom>
        </p:spPr>
        <p:txBody>
          <a:bodyPr wrap="square">
            <a:spAutoFit/>
          </a:bodyPr>
          <a:lstStyle/>
          <a:p>
            <a:r>
              <a:rPr lang="en-AU" sz="1600" dirty="0">
                <a:latin typeface="Arial" panose="020B0604020202020204" pitchFamily="34" charset="0"/>
                <a:cs typeface="Arial" panose="020B0604020202020204" pitchFamily="34" charset="0"/>
              </a:rPr>
              <a:t>Search term: </a:t>
            </a:r>
            <a:r>
              <a:rPr lang="en-AU" sz="1600" dirty="0" smtClean="0">
                <a:latin typeface="Arial" panose="020B0604020202020204" pitchFamily="34" charset="0"/>
                <a:cs typeface="Arial" panose="020B0604020202020204" pitchFamily="34" charset="0"/>
              </a:rPr>
              <a:t>Pradaxa</a:t>
            </a:r>
            <a:br>
              <a:rPr lang="en-AU" sz="1600" dirty="0" smtClean="0">
                <a:latin typeface="Arial" panose="020B0604020202020204" pitchFamily="34" charset="0"/>
                <a:cs typeface="Arial" panose="020B0604020202020204" pitchFamily="34" charset="0"/>
              </a:rPr>
            </a:br>
            <a:r>
              <a:rPr lang="en-AU" sz="1600" dirty="0" smtClean="0">
                <a:latin typeface="Arial" panose="020B0604020202020204" pitchFamily="34" charset="0"/>
                <a:cs typeface="Arial" panose="020B0604020202020204" pitchFamily="34" charset="0"/>
              </a:rPr>
              <a:t>When prompted, </a:t>
            </a:r>
            <a:br>
              <a:rPr lang="en-AU" sz="1600" dirty="0" smtClean="0">
                <a:latin typeface="Arial" panose="020B0604020202020204" pitchFamily="34" charset="0"/>
                <a:cs typeface="Arial" panose="020B0604020202020204" pitchFamily="34" charset="0"/>
              </a:rPr>
            </a:br>
            <a:r>
              <a:rPr lang="en-AU" sz="1600" dirty="0" smtClean="0">
                <a:latin typeface="Arial" panose="020B0604020202020204" pitchFamily="34" charset="0"/>
                <a:cs typeface="Arial" panose="020B0604020202020204" pitchFamily="34" charset="0"/>
              </a:rPr>
              <a:t>enter </a:t>
            </a:r>
            <a:r>
              <a:rPr lang="en-AU" sz="1600" dirty="0">
                <a:latin typeface="Arial" panose="020B0604020202020204" pitchFamily="34" charset="0"/>
                <a:cs typeface="Arial" panose="020B0604020202020204" pitchFamily="34" charset="0"/>
              </a:rPr>
              <a:t>passcode: </a:t>
            </a:r>
            <a:r>
              <a:rPr lang="en-AU" sz="1600" b="1" dirty="0">
                <a:latin typeface="Arial" panose="020B0604020202020204" pitchFamily="34" charset="0"/>
                <a:cs typeface="Arial" panose="020B0604020202020204" pitchFamily="34" charset="0"/>
              </a:rPr>
              <a:t>RELY</a:t>
            </a:r>
          </a:p>
        </p:txBody>
      </p:sp>
      <p:sp>
        <p:nvSpPr>
          <p:cNvPr id="10" name="TextBox 9"/>
          <p:cNvSpPr txBox="1"/>
          <p:nvPr/>
        </p:nvSpPr>
        <p:spPr>
          <a:xfrm>
            <a:off x="567268" y="1769383"/>
            <a:ext cx="2844800" cy="369332"/>
          </a:xfrm>
          <a:prstGeom prst="rect">
            <a:avLst/>
          </a:prstGeom>
          <a:noFill/>
        </p:spPr>
        <p:txBody>
          <a:bodyPr wrap="square" rtlCol="0">
            <a:spAutoFit/>
          </a:bodyPr>
          <a:lstStyle/>
          <a:p>
            <a:pPr algn="ctr"/>
            <a:r>
              <a:rPr lang="en-AU" dirty="0" smtClean="0">
                <a:solidFill>
                  <a:srgbClr val="FF0000"/>
                </a:solidFill>
                <a:latin typeface="Arial" panose="020B0604020202020204" pitchFamily="34" charset="0"/>
                <a:cs typeface="Arial" panose="020B0604020202020204" pitchFamily="34" charset="0"/>
              </a:rPr>
              <a:t>CHA</a:t>
            </a:r>
            <a:r>
              <a:rPr lang="en-AU" baseline="-25000" dirty="0" smtClean="0">
                <a:solidFill>
                  <a:srgbClr val="FF0000"/>
                </a:solidFill>
                <a:latin typeface="Arial" panose="020B0604020202020204" pitchFamily="34" charset="0"/>
                <a:cs typeface="Arial" panose="020B0604020202020204" pitchFamily="34" charset="0"/>
              </a:rPr>
              <a:t>2</a:t>
            </a:r>
            <a:r>
              <a:rPr lang="en-AU" dirty="0" smtClean="0">
                <a:solidFill>
                  <a:srgbClr val="FF0000"/>
                </a:solidFill>
                <a:latin typeface="Arial" panose="020B0604020202020204" pitchFamily="34" charset="0"/>
                <a:cs typeface="Arial" panose="020B0604020202020204" pitchFamily="34" charset="0"/>
              </a:rPr>
              <a:t>DS</a:t>
            </a:r>
            <a:r>
              <a:rPr lang="en-AU" baseline="-25000" dirty="0" smtClean="0">
                <a:solidFill>
                  <a:srgbClr val="FF0000"/>
                </a:solidFill>
                <a:latin typeface="Arial" panose="020B0604020202020204" pitchFamily="34" charset="0"/>
                <a:cs typeface="Arial" panose="020B0604020202020204" pitchFamily="34" charset="0"/>
              </a:rPr>
              <a:t>2</a:t>
            </a:r>
            <a:r>
              <a:rPr lang="en-AU" dirty="0" smtClean="0">
                <a:solidFill>
                  <a:srgbClr val="FF0000"/>
                </a:solidFill>
                <a:latin typeface="Arial" panose="020B0604020202020204" pitchFamily="34" charset="0"/>
                <a:cs typeface="Arial" panose="020B0604020202020204" pitchFamily="34" charset="0"/>
              </a:rPr>
              <a:t>VASc</a:t>
            </a:r>
            <a:endParaRPr lang="en-AU" dirty="0">
              <a:solidFill>
                <a:srgbClr val="FF0000"/>
              </a:solidFill>
              <a:latin typeface="Arial" panose="020B0604020202020204" pitchFamily="34" charset="0"/>
              <a:cs typeface="Arial" panose="020B0604020202020204" pitchFamily="34" charset="0"/>
            </a:endParaRPr>
          </a:p>
        </p:txBody>
      </p:sp>
      <p:sp>
        <p:nvSpPr>
          <p:cNvPr id="11" name="TextBox 10"/>
          <p:cNvSpPr txBox="1"/>
          <p:nvPr/>
        </p:nvSpPr>
        <p:spPr>
          <a:xfrm>
            <a:off x="3764111" y="1769383"/>
            <a:ext cx="2814487" cy="369332"/>
          </a:xfrm>
          <a:prstGeom prst="rect">
            <a:avLst/>
          </a:prstGeom>
          <a:noFill/>
        </p:spPr>
        <p:txBody>
          <a:bodyPr wrap="square" rtlCol="0">
            <a:spAutoFit/>
          </a:bodyPr>
          <a:lstStyle/>
          <a:p>
            <a:pPr algn="ctr"/>
            <a:r>
              <a:rPr lang="en-AU" dirty="0" smtClean="0">
                <a:solidFill>
                  <a:srgbClr val="C00000"/>
                </a:solidFill>
                <a:latin typeface="Arial" panose="020B0604020202020204" pitchFamily="34" charset="0"/>
                <a:cs typeface="Arial" panose="020B0604020202020204" pitchFamily="34" charset="0"/>
              </a:rPr>
              <a:t>HAS-BLED</a:t>
            </a:r>
            <a:endParaRPr lang="en-AU" dirty="0">
              <a:solidFill>
                <a:srgbClr val="C00000"/>
              </a:solidFill>
              <a:latin typeface="Arial" panose="020B0604020202020204" pitchFamily="34" charset="0"/>
              <a:cs typeface="Arial" panose="020B0604020202020204" pitchFamily="34" charset="0"/>
            </a:endParaRPr>
          </a:p>
        </p:txBody>
      </p:sp>
      <p:sp>
        <p:nvSpPr>
          <p:cNvPr id="12" name="TextBox 11"/>
          <p:cNvSpPr txBox="1"/>
          <p:nvPr/>
        </p:nvSpPr>
        <p:spPr>
          <a:xfrm>
            <a:off x="3772578" y="6189395"/>
            <a:ext cx="2856820" cy="276999"/>
          </a:xfrm>
          <a:prstGeom prst="rect">
            <a:avLst/>
          </a:prstGeom>
          <a:noFill/>
        </p:spPr>
        <p:txBody>
          <a:bodyPr wrap="square" rtlCol="0">
            <a:spAutoFit/>
          </a:bodyPr>
          <a:lstStyle/>
          <a:p>
            <a:pPr algn="ctr"/>
            <a:r>
              <a:rPr lang="en-AU" sz="1200" dirty="0" smtClean="0">
                <a:latin typeface="Arial" panose="020B0604020202020204" pitchFamily="34" charset="0"/>
                <a:cs typeface="Arial" panose="020B0604020202020204" pitchFamily="34" charset="0"/>
              </a:rPr>
              <a:t>Hypertension: Systolic BP &gt;160 mmHg</a:t>
            </a:r>
            <a:endParaRPr lang="en-AU" sz="1200" dirty="0">
              <a:latin typeface="Arial" panose="020B0604020202020204" pitchFamily="34" charset="0"/>
              <a:cs typeface="Arial" panose="020B0604020202020204" pitchFamily="34" charset="0"/>
            </a:endParaRPr>
          </a:p>
        </p:txBody>
      </p:sp>
      <p:pic>
        <p:nvPicPr>
          <p:cNvPr id="14" name="Picture 13" descr="Available_on_the_App_Store_(black).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41986" y="2187585"/>
            <a:ext cx="1958530" cy="581014"/>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5" name="TextBox 1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6" name="TextBox 1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70395646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9252349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259694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596_BI_Pradaxa_PPT_redraws_AF patient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36"/>
            <a:ext cx="9144000" cy="6857464"/>
          </a:xfrm>
          <a:prstGeom prst="rect">
            <a:avLst/>
          </a:prstGeom>
        </p:spPr>
      </p:pic>
      <p:sp>
        <p:nvSpPr>
          <p:cNvPr id="2" name="Title 1"/>
          <p:cNvSpPr>
            <a:spLocks noGrp="1"/>
          </p:cNvSpPr>
          <p:nvPr>
            <p:ph type="title"/>
          </p:nvPr>
        </p:nvSpPr>
        <p:spPr>
          <a:xfrm>
            <a:off x="457200" y="1"/>
            <a:ext cx="8229600" cy="1613646"/>
          </a:xfrm>
        </p:spPr>
        <p:txBody>
          <a:bodyPr>
            <a:normAutofit/>
          </a:bodyPr>
          <a:lstStyle/>
          <a:p>
            <a:r>
              <a:rPr lang="en-AU" dirty="0" smtClean="0">
                <a:latin typeface="Arial" panose="020B0604020202020204" pitchFamily="34" charset="0"/>
                <a:cs typeface="Arial" panose="020B0604020202020204" pitchFamily="34" charset="0"/>
              </a:rPr>
              <a:t>AF is common among </a:t>
            </a:r>
            <a:br>
              <a:rPr lang="en-AU" dirty="0" smtClean="0">
                <a:latin typeface="Arial" panose="020B0604020202020204" pitchFamily="34" charset="0"/>
                <a:cs typeface="Arial" panose="020B0604020202020204" pitchFamily="34" charset="0"/>
              </a:rPr>
            </a:br>
            <a:r>
              <a:rPr lang="en-AU" dirty="0" smtClean="0">
                <a:latin typeface="Arial" panose="020B0604020202020204" pitchFamily="34" charset="0"/>
                <a:cs typeface="Arial" panose="020B0604020202020204" pitchFamily="34" charset="0"/>
              </a:rPr>
              <a:t>with advancing age</a:t>
            </a:r>
            <a:endParaRPr lang="en-AU" dirty="0">
              <a:latin typeface="Arial" panose="020B0604020202020204" pitchFamily="34" charset="0"/>
              <a:cs typeface="Arial" panose="020B0604020202020204" pitchFamily="34" charset="0"/>
            </a:endParaRPr>
          </a:p>
        </p:txBody>
      </p:sp>
      <p:sp>
        <p:nvSpPr>
          <p:cNvPr id="15" name="TextBox 14"/>
          <p:cNvSpPr txBox="1"/>
          <p:nvPr/>
        </p:nvSpPr>
        <p:spPr>
          <a:xfrm>
            <a:off x="12371" y="6626261"/>
            <a:ext cx="5594684" cy="230832"/>
          </a:xfrm>
          <a:prstGeom prst="rect">
            <a:avLst/>
          </a:prstGeom>
          <a:noFill/>
        </p:spPr>
        <p:txBody>
          <a:bodyPr wrap="square" rtlCol="0">
            <a:spAutoFit/>
          </a:bodyPr>
          <a:lstStyle/>
          <a:p>
            <a:r>
              <a:rPr lang="en-AU" sz="900" dirty="0">
                <a:solidFill>
                  <a:srgbClr val="64717F"/>
                </a:solidFill>
                <a:latin typeface="Arial" panose="020B0604020202020204" pitchFamily="34" charset="0"/>
                <a:cs typeface="Arial" panose="020B0604020202020204" pitchFamily="34" charset="0"/>
              </a:rPr>
              <a:t>Ball J </a:t>
            </a:r>
            <a:r>
              <a:rPr lang="en-AU" sz="900" i="1" dirty="0">
                <a:solidFill>
                  <a:srgbClr val="64717F"/>
                </a:solidFill>
                <a:latin typeface="Arial" panose="020B0604020202020204" pitchFamily="34" charset="0"/>
                <a:cs typeface="Arial" panose="020B0604020202020204" pitchFamily="34" charset="0"/>
              </a:rPr>
              <a:t>et al. MJA </a:t>
            </a:r>
            <a:r>
              <a:rPr lang="en-AU" sz="900" dirty="0">
                <a:solidFill>
                  <a:srgbClr val="64717F"/>
                </a:solidFill>
                <a:latin typeface="Arial" panose="020B0604020202020204" pitchFamily="34" charset="0"/>
                <a:cs typeface="Arial" panose="020B0604020202020204" pitchFamily="34" charset="0"/>
              </a:rPr>
              <a:t>2015. doi: 10.5694/mja14.00238. </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6" name="TextBox 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7" name="TextBox 6"/>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98429820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07037"/>
            <a:ext cx="7354888" cy="1613646"/>
          </a:xfrm>
        </p:spPr>
        <p:txBody>
          <a:bodyPr>
            <a:normAutofit fontScale="90000"/>
          </a:bodyPr>
          <a:lstStyle/>
          <a:p>
            <a:r>
              <a:rPr lang="en-AU" dirty="0" smtClean="0">
                <a:solidFill>
                  <a:srgbClr val="FFFF00"/>
                </a:solidFill>
              </a:rPr>
              <a:t>HAS-BLED identifies potentially modifiable risk factors for bleeding</a:t>
            </a:r>
            <a:endParaRPr lang="en-AU" dirty="0">
              <a:solidFill>
                <a:srgbClr val="FFFF00"/>
              </a:solidFill>
            </a:endParaRPr>
          </a:p>
        </p:txBody>
      </p:sp>
      <p:sp>
        <p:nvSpPr>
          <p:cNvPr id="3" name="Content Placeholder 2"/>
          <p:cNvSpPr>
            <a:spLocks noGrp="1"/>
          </p:cNvSpPr>
          <p:nvPr>
            <p:ph idx="1"/>
          </p:nvPr>
        </p:nvSpPr>
        <p:spPr>
          <a:xfrm>
            <a:off x="715173" y="1720683"/>
            <a:ext cx="8229600" cy="4286212"/>
          </a:xfrm>
        </p:spPr>
        <p:txBody>
          <a:bodyPr>
            <a:normAutofit fontScale="77500" lnSpcReduction="20000"/>
          </a:bodyPr>
          <a:lstStyle/>
          <a:p>
            <a:pPr marL="0" indent="0" algn="ctr">
              <a:buNone/>
            </a:pPr>
            <a:endParaRPr lang="en-AU" dirty="0" smtClean="0"/>
          </a:p>
          <a:p>
            <a:pPr marL="0" indent="0" algn="ctr">
              <a:buNone/>
            </a:pPr>
            <a:r>
              <a:rPr lang="en-AU" b="1" dirty="0" smtClean="0"/>
              <a:t>ESC Guidelines for the management of atrial fibrillation:</a:t>
            </a:r>
          </a:p>
          <a:p>
            <a:pPr marL="0" indent="0" algn="ctr">
              <a:lnSpc>
                <a:spcPct val="120000"/>
              </a:lnSpc>
              <a:buNone/>
            </a:pPr>
            <a:r>
              <a:rPr lang="en-AU" i="1" dirty="0" smtClean="0"/>
              <a:t/>
            </a:r>
            <a:br>
              <a:rPr lang="en-AU" i="1" dirty="0" smtClean="0"/>
            </a:br>
            <a:r>
              <a:rPr lang="en-AU" dirty="0">
                <a:solidFill>
                  <a:srgbClr val="FF0000"/>
                </a:solidFill>
              </a:rPr>
              <a:t>The</a:t>
            </a:r>
            <a:r>
              <a:rPr lang="en-AU" i="1" dirty="0" smtClean="0">
                <a:solidFill>
                  <a:srgbClr val="FF0000"/>
                </a:solidFill>
              </a:rPr>
              <a:t> </a:t>
            </a:r>
            <a:r>
              <a:rPr lang="en-AU" dirty="0" smtClean="0">
                <a:solidFill>
                  <a:srgbClr val="FF0000"/>
                </a:solidFill>
              </a:rPr>
              <a:t>HAS-BLED score allows </a:t>
            </a:r>
            <a:r>
              <a:rPr lang="en-AU" dirty="0">
                <a:solidFill>
                  <a:srgbClr val="FF0000"/>
                </a:solidFill>
              </a:rPr>
              <a:t>clinicians to make </a:t>
            </a:r>
            <a:r>
              <a:rPr lang="en-AU" dirty="0" smtClean="0">
                <a:solidFill>
                  <a:srgbClr val="FF0000"/>
                </a:solidFill>
              </a:rPr>
              <a:t>an informed </a:t>
            </a:r>
            <a:r>
              <a:rPr lang="en-AU" dirty="0">
                <a:solidFill>
                  <a:srgbClr val="FF0000"/>
                </a:solidFill>
              </a:rPr>
              <a:t>assessment of bleeding </a:t>
            </a:r>
            <a:r>
              <a:rPr lang="en-AU" dirty="0" smtClean="0">
                <a:solidFill>
                  <a:srgbClr val="FF0000"/>
                </a:solidFill>
              </a:rPr>
              <a:t>risk; however, it should not be used to exclude eligible patients from anticoagulation therapy</a:t>
            </a:r>
            <a:r>
              <a:rPr lang="en-AU" baseline="30000" dirty="0" smtClean="0">
                <a:solidFill>
                  <a:srgbClr val="FF0000"/>
                </a:solidFill>
              </a:rPr>
              <a:t>1</a:t>
            </a:r>
            <a:r>
              <a:rPr lang="en-AU" dirty="0" smtClean="0">
                <a:solidFill>
                  <a:srgbClr val="FF0000"/>
                </a:solidFill>
              </a:rPr>
              <a:t> </a:t>
            </a:r>
            <a:r>
              <a:rPr lang="en-AU" dirty="0" smtClean="0">
                <a:solidFill>
                  <a:srgbClr val="006DBE"/>
                </a:solidFill>
              </a:rPr>
              <a:t/>
            </a:r>
            <a:br>
              <a:rPr lang="en-AU" dirty="0" smtClean="0">
                <a:solidFill>
                  <a:srgbClr val="006DBE"/>
                </a:solidFill>
              </a:rPr>
            </a:br>
            <a:endParaRPr lang="en-AU" dirty="0" smtClean="0"/>
          </a:p>
          <a:p>
            <a:pPr marL="0" indent="0">
              <a:buNone/>
            </a:pPr>
            <a:r>
              <a:rPr lang="en-AU" dirty="0" smtClean="0"/>
              <a:t>If HAS-BLED ≥3:</a:t>
            </a:r>
          </a:p>
          <a:p>
            <a:r>
              <a:rPr lang="en-AU" dirty="0" smtClean="0"/>
              <a:t>Identify and correct any modifiable risk factors for bleeding</a:t>
            </a:r>
          </a:p>
          <a:p>
            <a:r>
              <a:rPr lang="en-AU" dirty="0" smtClean="0"/>
              <a:t>Use anticoagulation with caution and regular review</a:t>
            </a:r>
            <a:endParaRPr lang="en-AU" dirty="0"/>
          </a:p>
          <a:p>
            <a:endParaRPr lang="en-AU" dirty="0"/>
          </a:p>
        </p:txBody>
      </p:sp>
      <p:sp>
        <p:nvSpPr>
          <p:cNvPr id="7" name="TextBox 6"/>
          <p:cNvSpPr txBox="1"/>
          <p:nvPr/>
        </p:nvSpPr>
        <p:spPr>
          <a:xfrm>
            <a:off x="0" y="6627168"/>
            <a:ext cx="5791476" cy="230832"/>
          </a:xfrm>
          <a:prstGeom prst="rect">
            <a:avLst/>
          </a:prstGeom>
          <a:noFill/>
        </p:spPr>
        <p:txBody>
          <a:bodyPr wrap="square" rtlCol="0">
            <a:spAutoFit/>
          </a:bodyPr>
          <a:lstStyle/>
          <a:p>
            <a:r>
              <a:rPr lang="en-AU" sz="900" dirty="0" smtClean="0">
                <a:solidFill>
                  <a:srgbClr val="64717F"/>
                </a:solidFill>
                <a:latin typeface="Arial" panose="020B0604020202020204" pitchFamily="34" charset="0"/>
                <a:cs typeface="Arial" panose="020B0604020202020204" pitchFamily="34" charset="0"/>
              </a:rPr>
              <a:t>1. Camm </a:t>
            </a:r>
            <a:r>
              <a:rPr lang="en-AU" sz="900" dirty="0">
                <a:solidFill>
                  <a:srgbClr val="64717F"/>
                </a:solidFill>
                <a:latin typeface="Arial" panose="020B0604020202020204" pitchFamily="34" charset="0"/>
                <a:cs typeface="Arial" panose="020B0604020202020204" pitchFamily="34" charset="0"/>
              </a:rPr>
              <a:t>JA </a:t>
            </a:r>
            <a:r>
              <a:rPr lang="en-AU" sz="900" i="1" dirty="0">
                <a:solidFill>
                  <a:srgbClr val="64717F"/>
                </a:solidFill>
                <a:latin typeface="Arial" panose="020B0604020202020204" pitchFamily="34" charset="0"/>
                <a:cs typeface="Arial" panose="020B0604020202020204" pitchFamily="34" charset="0"/>
              </a:rPr>
              <a:t>et al. Eur Heart J</a:t>
            </a:r>
            <a:r>
              <a:rPr lang="en-AU" sz="900" dirty="0">
                <a:solidFill>
                  <a:srgbClr val="64717F"/>
                </a:solidFill>
                <a:latin typeface="Arial" panose="020B0604020202020204" pitchFamily="34" charset="0"/>
                <a:cs typeface="Arial" panose="020B0604020202020204" pitchFamily="34" charset="0"/>
              </a:rPr>
              <a:t> 2012; 33: 2719–47</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6" name="TextBox 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27817904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095" y="292677"/>
            <a:ext cx="8229600" cy="1142988"/>
          </a:xfrm>
        </p:spPr>
        <p:txBody>
          <a:bodyPr/>
          <a:lstStyle/>
          <a:p>
            <a:pPr>
              <a:lnSpc>
                <a:spcPts val="3860"/>
              </a:lnSpc>
            </a:pPr>
            <a:r>
              <a:rPr lang="en-AU" dirty="0" smtClean="0"/>
              <a:t>Jill’s evaluation: </a:t>
            </a:r>
            <a:br>
              <a:rPr lang="en-AU" dirty="0" smtClean="0"/>
            </a:br>
            <a:r>
              <a:rPr lang="en-AU" dirty="0" smtClean="0"/>
              <a:t>renal function for drug dosing</a:t>
            </a:r>
            <a:endParaRPr lang="en-AU" dirty="0"/>
          </a:p>
        </p:txBody>
      </p:sp>
      <p:pic>
        <p:nvPicPr>
          <p:cNvPr id="3" name="Picture 2" descr="Renal-Function-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142989"/>
            <a:ext cx="3191808" cy="5537200"/>
          </a:xfrm>
          <a:prstGeom prst="rect">
            <a:avLst/>
          </a:prstGeom>
        </p:spPr>
      </p:pic>
      <p:pic>
        <p:nvPicPr>
          <p:cNvPr id="4" name="Picture 3" descr="Renal-Function-2.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9423" y="1142989"/>
            <a:ext cx="3191808" cy="5537200"/>
          </a:xfrm>
          <a:prstGeom prst="rect">
            <a:avLst/>
          </a:prstGeom>
        </p:spPr>
      </p:pic>
      <p:pic>
        <p:nvPicPr>
          <p:cNvPr id="12" name="Picture 11" descr="Available_on_the_App_Store_(black).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41986" y="2187585"/>
            <a:ext cx="1958530" cy="581014"/>
          </a:xfrm>
          <a:prstGeom prst="rect">
            <a:avLst/>
          </a:prstGeom>
        </p:spPr>
      </p:pic>
      <p:sp>
        <p:nvSpPr>
          <p:cNvPr id="14" name="Rectangle 13"/>
          <p:cNvSpPr/>
          <p:nvPr/>
        </p:nvSpPr>
        <p:spPr>
          <a:xfrm>
            <a:off x="6772723" y="2842990"/>
            <a:ext cx="2261205" cy="830997"/>
          </a:xfrm>
          <a:prstGeom prst="rect">
            <a:avLst/>
          </a:prstGeom>
        </p:spPr>
        <p:txBody>
          <a:bodyPr wrap="square">
            <a:spAutoFit/>
          </a:bodyPr>
          <a:lstStyle/>
          <a:p>
            <a:r>
              <a:rPr lang="en-AU" sz="1600" dirty="0">
                <a:latin typeface="Arial" panose="020B0604020202020204" pitchFamily="34" charset="0"/>
                <a:cs typeface="Arial" panose="020B0604020202020204" pitchFamily="34" charset="0"/>
              </a:rPr>
              <a:t>Search term: </a:t>
            </a:r>
            <a:r>
              <a:rPr lang="en-AU" sz="1600" dirty="0" smtClean="0">
                <a:latin typeface="Arial" panose="020B0604020202020204" pitchFamily="34" charset="0"/>
                <a:cs typeface="Arial" panose="020B0604020202020204" pitchFamily="34" charset="0"/>
              </a:rPr>
              <a:t>Pradaxa</a:t>
            </a:r>
            <a:br>
              <a:rPr lang="en-AU" sz="1600" dirty="0" smtClean="0">
                <a:latin typeface="Arial" panose="020B0604020202020204" pitchFamily="34" charset="0"/>
                <a:cs typeface="Arial" panose="020B0604020202020204" pitchFamily="34" charset="0"/>
              </a:rPr>
            </a:br>
            <a:r>
              <a:rPr lang="en-AU" sz="1600" dirty="0" smtClean="0">
                <a:latin typeface="Arial" panose="020B0604020202020204" pitchFamily="34" charset="0"/>
                <a:cs typeface="Arial" panose="020B0604020202020204" pitchFamily="34" charset="0"/>
              </a:rPr>
              <a:t>When prompted, </a:t>
            </a:r>
            <a:br>
              <a:rPr lang="en-AU" sz="1600" dirty="0" smtClean="0">
                <a:latin typeface="Arial" panose="020B0604020202020204" pitchFamily="34" charset="0"/>
                <a:cs typeface="Arial" panose="020B0604020202020204" pitchFamily="34" charset="0"/>
              </a:rPr>
            </a:br>
            <a:r>
              <a:rPr lang="en-AU" sz="1600" dirty="0">
                <a:latin typeface="Arial" panose="020B0604020202020204" pitchFamily="34" charset="0"/>
                <a:cs typeface="Arial" panose="020B0604020202020204" pitchFamily="34" charset="0"/>
              </a:rPr>
              <a:t>e</a:t>
            </a:r>
            <a:r>
              <a:rPr lang="en-AU" sz="1600" dirty="0" smtClean="0">
                <a:latin typeface="Arial" panose="020B0604020202020204" pitchFamily="34" charset="0"/>
                <a:cs typeface="Arial" panose="020B0604020202020204" pitchFamily="34" charset="0"/>
              </a:rPr>
              <a:t>nter </a:t>
            </a:r>
            <a:r>
              <a:rPr lang="en-AU" sz="1600" dirty="0">
                <a:latin typeface="Arial" panose="020B0604020202020204" pitchFamily="34" charset="0"/>
                <a:cs typeface="Arial" panose="020B0604020202020204" pitchFamily="34" charset="0"/>
              </a:rPr>
              <a:t>passcode: </a:t>
            </a:r>
            <a:r>
              <a:rPr lang="en-AU" sz="1600" b="1" dirty="0">
                <a:latin typeface="Arial" panose="020B0604020202020204" pitchFamily="34" charset="0"/>
                <a:cs typeface="Arial" panose="020B0604020202020204" pitchFamily="34" charset="0"/>
              </a:rPr>
              <a:t>RELY</a:t>
            </a:r>
          </a:p>
        </p:txBody>
      </p: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8" name="TextBox 7"/>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9" name="TextBox 8"/>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97349094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r>
              <a:rPr lang="en-US" smtClean="0"/>
              <a:t>ATRIA </a:t>
            </a:r>
            <a:r>
              <a:rPr lang="en-US" sz="3600" smtClean="0"/>
              <a:t/>
            </a:r>
            <a:br>
              <a:rPr lang="en-US" sz="3600" smtClean="0"/>
            </a:br>
            <a:r>
              <a:rPr lang="en-US" sz="3600" i="1" smtClean="0"/>
              <a:t>Impact of GFR on Risk of Thromboembolism in Patients With AF</a:t>
            </a:r>
            <a:endParaRPr lang="en-US" sz="3600" i="1" dirty="0"/>
          </a:p>
        </p:txBody>
      </p:sp>
      <p:pic>
        <p:nvPicPr>
          <p:cNvPr id="3" name="Picture 2"/>
          <p:cNvPicPr/>
          <p:nvPr/>
        </p:nvPicPr>
        <p:blipFill>
          <a:blip r:embed="rId2"/>
          <a:stretch>
            <a:fillRect/>
          </a:stretch>
        </p:blipFill>
        <p:spPr>
          <a:xfrm>
            <a:off x="0" y="0"/>
            <a:ext cx="9144000" cy="6858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0" y="5963484"/>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schemeClr val="bg2"/>
                </a:solidFill>
                <a:effectLst/>
                <a:uLnTx/>
                <a:uFillTx/>
                <a:ea typeface="+mn-ea"/>
                <a:cs typeface="+mn-cs"/>
              </a:rPr>
              <a:t>Bella Vista – Blacktown </a:t>
            </a:r>
            <a:r>
              <a:rPr lang="en-AU" sz="1200" kern="1200" dirty="0">
                <a:solidFill>
                  <a:schemeClr val="bg2"/>
                </a:solidFill>
              </a:rPr>
              <a:t>– </a:t>
            </a:r>
            <a:r>
              <a:rPr kumimoji="0" lang="en-AU" sz="1200" b="0" i="0" u="none" strike="noStrike" kern="1200" cap="none" spc="0" normalizeH="0" baseline="0" noProof="0" dirty="0" smtClean="0">
                <a:ln>
                  <a:noFill/>
                </a:ln>
                <a:solidFill>
                  <a:schemeClr val="bg2"/>
                </a:solidFill>
                <a:effectLst/>
                <a:uLnTx/>
                <a:uFillTx/>
                <a:ea typeface="+mn-ea"/>
                <a:cs typeface="+mn-cs"/>
              </a:rPr>
              <a:t>Wahroonga</a:t>
            </a:r>
          </a:p>
        </p:txBody>
      </p:sp>
    </p:spTree>
    <p:extLst>
      <p:ext uri="{BB962C8B-B14F-4D97-AF65-F5344CB8AC3E}">
        <p14:creationId xmlns:p14="http://schemas.microsoft.com/office/powerpoint/2010/main" val="382948783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8492"/>
            <a:ext cx="8229600" cy="801565"/>
          </a:xfrm>
        </p:spPr>
        <p:txBody>
          <a:bodyPr>
            <a:normAutofit/>
          </a:bodyPr>
          <a:lstStyle/>
          <a:p>
            <a:r>
              <a:rPr lang="en-AU" dirty="0" smtClean="0">
                <a:solidFill>
                  <a:srgbClr val="FFFF00"/>
                </a:solidFill>
              </a:rPr>
              <a:t>NOACs  Dosing Guidance</a:t>
            </a:r>
            <a:endParaRPr lang="en-AU" dirty="0">
              <a:solidFill>
                <a:srgbClr val="FFFF00"/>
              </a:solidFill>
            </a:endParaRPr>
          </a:p>
        </p:txBody>
      </p:sp>
      <p:sp>
        <p:nvSpPr>
          <p:cNvPr id="5" name="Text Box 47"/>
          <p:cNvSpPr txBox="1">
            <a:spLocks noChangeArrowheads="1"/>
          </p:cNvSpPr>
          <p:nvPr/>
        </p:nvSpPr>
        <p:spPr bwMode="auto">
          <a:xfrm>
            <a:off x="0" y="6353634"/>
            <a:ext cx="8759542" cy="23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de-DE" sz="923" dirty="0"/>
              <a:t>CrCl, creatinine clearance; </a:t>
            </a:r>
            <a:r>
              <a:rPr lang="de-DE" sz="923" baseline="30000" dirty="0"/>
              <a:t>1</a:t>
            </a:r>
            <a:r>
              <a:rPr lang="de-DE" sz="923" dirty="0"/>
              <a:t>Xarelto Product Information, </a:t>
            </a:r>
            <a:r>
              <a:rPr lang="en-US" sz="923" dirty="0"/>
              <a:t>15 January 2015</a:t>
            </a:r>
            <a:r>
              <a:rPr lang="de-DE" sz="923" dirty="0"/>
              <a:t>; </a:t>
            </a:r>
            <a:r>
              <a:rPr lang="de-DE" sz="923" baseline="30000" dirty="0"/>
              <a:t>2</a:t>
            </a:r>
            <a:r>
              <a:rPr lang="de-DE" sz="923" dirty="0"/>
              <a:t>Eliquis Product Information, </a:t>
            </a:r>
            <a:r>
              <a:rPr lang="tr-TR" sz="923" dirty="0"/>
              <a:t>20 May 2015</a:t>
            </a:r>
            <a:r>
              <a:rPr lang="de-DE" sz="923" dirty="0"/>
              <a:t>; </a:t>
            </a:r>
            <a:r>
              <a:rPr lang="de-DE" sz="923" baseline="30000" dirty="0"/>
              <a:t>3</a:t>
            </a:r>
            <a:r>
              <a:rPr lang="de-DE" sz="923" dirty="0"/>
              <a:t>Pradaxa Product Information, 28 April 2015.</a:t>
            </a:r>
            <a:endParaRPr lang="en-GB" sz="923" dirty="0"/>
          </a:p>
        </p:txBody>
      </p:sp>
      <p:sp>
        <p:nvSpPr>
          <p:cNvPr id="6" name="Slide Number Placeholder 9"/>
          <p:cNvSpPr txBox="1">
            <a:spLocks/>
          </p:cNvSpPr>
          <p:nvPr/>
        </p:nvSpPr>
        <p:spPr>
          <a:xfrm>
            <a:off x="7010400" y="6353634"/>
            <a:ext cx="2133600" cy="204101"/>
          </a:xfrm>
          <a:prstGeom prst="rect">
            <a:avLst/>
          </a:prstGeom>
          <a:noFill/>
        </p:spPr>
        <p:txBody>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A9BC373A-B3CD-434E-8BB9-985A7E436459}" type="slidenum">
              <a:rPr lang="en-GB" sz="923">
                <a:ea typeface="ＭＳ Ｐゴシック"/>
                <a:cs typeface="ＭＳ Ｐゴシック"/>
              </a:rPr>
              <a:pPr algn="r"/>
              <a:t>33</a:t>
            </a:fld>
            <a:endParaRPr lang="en-GB" sz="923" dirty="0">
              <a:ea typeface="ＭＳ Ｐゴシック"/>
              <a:cs typeface="ＭＳ Ｐゴシック"/>
            </a:endParaRPr>
          </a:p>
        </p:txBody>
      </p:sp>
      <p:graphicFrame>
        <p:nvGraphicFramePr>
          <p:cNvPr id="3" name="Table 2"/>
          <p:cNvGraphicFramePr>
            <a:graphicFrameLocks noGrp="1"/>
          </p:cNvGraphicFramePr>
          <p:nvPr>
            <p:extLst>
              <p:ext uri="{D42A27DB-BD31-4B8C-83A1-F6EECF244321}">
                <p14:modId xmlns:p14="http://schemas.microsoft.com/office/powerpoint/2010/main" val="1112429168"/>
              </p:ext>
            </p:extLst>
          </p:nvPr>
        </p:nvGraphicFramePr>
        <p:xfrm>
          <a:off x="1182085" y="1596392"/>
          <a:ext cx="7278347" cy="4432726"/>
        </p:xfrm>
        <a:graphic>
          <a:graphicData uri="http://schemas.openxmlformats.org/drawingml/2006/table">
            <a:tbl>
              <a:tblPr firstRow="1" bandRow="1">
                <a:tableStyleId>{5C22544A-7EE6-4342-B048-85BDC9FD1C3A}</a:tableStyleId>
              </a:tblPr>
              <a:tblGrid>
                <a:gridCol w="2452090"/>
                <a:gridCol w="4826257"/>
              </a:tblGrid>
              <a:tr h="422031">
                <a:tc>
                  <a:txBody>
                    <a:bodyPr/>
                    <a:lstStyle/>
                    <a:p>
                      <a:r>
                        <a:rPr lang="en-AU" sz="2200" dirty="0" smtClean="0">
                          <a:solidFill>
                            <a:schemeClr val="bg1"/>
                          </a:solidFill>
                          <a:latin typeface="Arial" panose="020B0604020202020204" pitchFamily="34" charset="0"/>
                          <a:cs typeface="Arial" panose="020B0604020202020204" pitchFamily="34" charset="0"/>
                        </a:rPr>
                        <a:t>NOAC</a:t>
                      </a:r>
                      <a:endParaRPr lang="en-AU" sz="2200" dirty="0">
                        <a:solidFill>
                          <a:schemeClr val="bg1"/>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482675"/>
                    </a:solidFill>
                  </a:tcPr>
                </a:tc>
                <a:tc>
                  <a:txBody>
                    <a:bodyPr/>
                    <a:lstStyle/>
                    <a:p>
                      <a:r>
                        <a:rPr lang="en-AU" sz="2200" dirty="0" smtClean="0">
                          <a:solidFill>
                            <a:schemeClr val="bg1"/>
                          </a:solidFill>
                          <a:latin typeface="Arial" panose="020B0604020202020204" pitchFamily="34" charset="0"/>
                          <a:cs typeface="Arial" panose="020B0604020202020204" pitchFamily="34" charset="0"/>
                        </a:rPr>
                        <a:t>Dose</a:t>
                      </a:r>
                      <a:endParaRPr lang="en-AU" sz="2200" dirty="0">
                        <a:solidFill>
                          <a:schemeClr val="bg1"/>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482675"/>
                    </a:solidFill>
                  </a:tcPr>
                </a:tc>
              </a:tr>
              <a:tr h="342314">
                <a:tc gridSpan="2">
                  <a:txBody>
                    <a:bodyPr/>
                    <a:lstStyle/>
                    <a:p>
                      <a:r>
                        <a:rPr lang="en-AU" sz="1700" b="1" dirty="0" smtClean="0">
                          <a:solidFill>
                            <a:srgbClr val="FDD900"/>
                          </a:solidFill>
                          <a:latin typeface="Arial" panose="020B0604020202020204" pitchFamily="34" charset="0"/>
                          <a:cs typeface="Arial" panose="020B0604020202020204" pitchFamily="34" charset="0"/>
                        </a:rPr>
                        <a:t>Factor </a:t>
                      </a:r>
                      <a:r>
                        <a:rPr lang="en-AU" sz="1700" b="1" dirty="0" err="1" smtClean="0">
                          <a:solidFill>
                            <a:srgbClr val="FDD900"/>
                          </a:solidFill>
                          <a:latin typeface="Arial" panose="020B0604020202020204" pitchFamily="34" charset="0"/>
                          <a:cs typeface="Arial" panose="020B0604020202020204" pitchFamily="34" charset="0"/>
                        </a:rPr>
                        <a:t>Xa</a:t>
                      </a:r>
                      <a:r>
                        <a:rPr lang="en-AU" sz="1700" b="1" dirty="0" smtClean="0">
                          <a:solidFill>
                            <a:srgbClr val="FDD900"/>
                          </a:solidFill>
                          <a:latin typeface="Arial" panose="020B0604020202020204" pitchFamily="34" charset="0"/>
                          <a:cs typeface="Arial" panose="020B0604020202020204" pitchFamily="34" charset="0"/>
                        </a:rPr>
                        <a:t> inhibitors</a:t>
                      </a:r>
                      <a:endParaRPr lang="en-AU" sz="1700" b="1" dirty="0">
                        <a:solidFill>
                          <a:srgbClr val="FDD900"/>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38100" cmpd="sng">
                      <a:noFill/>
                    </a:lnT>
                    <a:lnB w="12700" cmpd="sng">
                      <a:noFill/>
                    </a:lnB>
                    <a:lnTlToBr w="12700" cmpd="sng">
                      <a:noFill/>
                      <a:prstDash val="solid"/>
                    </a:lnTlToBr>
                    <a:lnBlToTr w="12700" cmpd="sng">
                      <a:noFill/>
                      <a:prstDash val="solid"/>
                    </a:lnBlToTr>
                    <a:noFill/>
                  </a:tcPr>
                </a:tc>
                <a:tc hMerge="1">
                  <a:txBody>
                    <a:bodyPr/>
                    <a:lstStyle/>
                    <a:p>
                      <a:endParaRPr lang="en-AU"/>
                    </a:p>
                  </a:txBody>
                  <a:tcPr/>
                </a:tc>
              </a:tr>
              <a:tr h="735919">
                <a:tc>
                  <a:txBody>
                    <a:bodyPr/>
                    <a:lstStyle/>
                    <a:p>
                      <a:pPr>
                        <a:tabLst>
                          <a:tab pos="177800" algn="l"/>
                        </a:tabLst>
                      </a:pPr>
                      <a:r>
                        <a:rPr kumimoji="0" lang="en-GB" sz="1700" b="0" u="none" strike="noStrike" cap="none" normalizeH="0" baseline="0" dirty="0" smtClean="0">
                          <a:ln>
                            <a:noFill/>
                          </a:ln>
                          <a:solidFill>
                            <a:schemeClr val="tx1"/>
                          </a:solidFill>
                          <a:effectLst/>
                          <a:latin typeface="Arial" pitchFamily="34" charset="0"/>
                          <a:cs typeface="Arial" pitchFamily="34" charset="0"/>
                        </a:rPr>
                        <a:t>	Rivaroxaban</a:t>
                      </a:r>
                      <a:r>
                        <a:rPr kumimoji="0" lang="en-GB" sz="1700" b="0" u="none" strike="noStrike" cap="none" normalizeH="0" baseline="30000" dirty="0" smtClean="0">
                          <a:ln>
                            <a:noFill/>
                          </a:ln>
                          <a:solidFill>
                            <a:schemeClr val="tx1"/>
                          </a:solidFill>
                          <a:effectLst/>
                          <a:latin typeface="Arial" pitchFamily="34" charset="0"/>
                          <a:cs typeface="Arial" pitchFamily="34" charset="0"/>
                        </a:rPr>
                        <a:t>1</a:t>
                      </a:r>
                    </a:p>
                    <a:p>
                      <a:pPr>
                        <a:tabLst>
                          <a:tab pos="177800" algn="l"/>
                        </a:tabLst>
                      </a:pPr>
                      <a:r>
                        <a:rPr kumimoji="0" lang="en-GB" sz="2000" b="0" u="none" strike="noStrike" cap="none" normalizeH="0" baseline="30000" dirty="0" smtClean="0">
                          <a:ln>
                            <a:noFill/>
                          </a:ln>
                          <a:solidFill>
                            <a:schemeClr val="tx1"/>
                          </a:solidFill>
                          <a:effectLst/>
                          <a:latin typeface="Arial" pitchFamily="34" charset="0"/>
                          <a:cs typeface="Arial" pitchFamily="34" charset="0"/>
                        </a:rPr>
                        <a:t>(Renal clearance – 35%)</a:t>
                      </a:r>
                      <a:endParaRPr lang="en-AU" sz="2000" b="0" dirty="0">
                        <a:solidFill>
                          <a:schemeClr val="tx1"/>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12700" cmpd="sng">
                      <a:noFill/>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defRPr/>
                      </a:pPr>
                      <a:r>
                        <a:rPr kumimoji="0" lang="en-US" sz="1700" b="0" i="0" u="none" strike="noStrike" cap="none" normalizeH="0" baseline="0" dirty="0" smtClean="0">
                          <a:ln>
                            <a:noFill/>
                          </a:ln>
                          <a:solidFill>
                            <a:schemeClr val="tx1"/>
                          </a:solidFill>
                          <a:effectLst/>
                          <a:latin typeface="Arial" pitchFamily="34" charset="0"/>
                          <a:cs typeface="Arial" pitchFamily="34" charset="0"/>
                        </a:rPr>
                        <a:t>20 </a:t>
                      </a:r>
                      <a:r>
                        <a:rPr kumimoji="0" lang="en-US" sz="1700" b="0" i="0" u="none" strike="noStrike" kern="1200" cap="none" normalizeH="0" baseline="0" dirty="0" smtClean="0">
                          <a:ln>
                            <a:noFill/>
                          </a:ln>
                          <a:solidFill>
                            <a:schemeClr val="tx1"/>
                          </a:solidFill>
                          <a:effectLst/>
                          <a:latin typeface="Arial" pitchFamily="34" charset="0"/>
                          <a:ea typeface="+mn-ea"/>
                          <a:cs typeface="Arial" pitchFamily="34" charset="0"/>
                        </a:rPr>
                        <a:t>mg </a:t>
                      </a:r>
                      <a:r>
                        <a:rPr kumimoji="0" lang="en-US" sz="1700" b="0" i="0" u="none" strike="noStrike" kern="1200" cap="none" normalizeH="0" baseline="0" dirty="0" smtClean="0">
                          <a:ln>
                            <a:noFill/>
                          </a:ln>
                          <a:solidFill>
                            <a:schemeClr val="tx1"/>
                          </a:solidFill>
                          <a:effectLst/>
                          <a:latin typeface="Arial" pitchFamily="34" charset="0"/>
                          <a:ea typeface="+mn-ea"/>
                          <a:cs typeface="Arial" pitchFamily="34" charset="0"/>
                          <a:sym typeface="Wingdings 2"/>
                        </a:rPr>
                        <a:t>once</a:t>
                      </a:r>
                      <a:r>
                        <a:rPr kumimoji="0" lang="en-US" sz="1700" b="0" i="0" u="none" strike="noStrike" kern="1200" cap="none" normalizeH="0" baseline="0" dirty="0" smtClean="0">
                          <a:ln>
                            <a:noFill/>
                          </a:ln>
                          <a:solidFill>
                            <a:schemeClr val="tx1"/>
                          </a:solidFill>
                          <a:effectLst/>
                          <a:latin typeface="Arial" pitchFamily="34" charset="0"/>
                          <a:ea typeface="+mn-ea"/>
                          <a:cs typeface="Arial" pitchFamily="34" charset="0"/>
                        </a:rPr>
                        <a:t> daily </a:t>
                      </a:r>
                      <a:r>
                        <a:rPr kumimoji="0" lang="en-US" sz="1700" b="0" i="1" u="none" strike="noStrike" kern="1200" cap="none" normalizeH="0" baseline="0" dirty="0" smtClean="0">
                          <a:ln>
                            <a:noFill/>
                          </a:ln>
                          <a:solidFill>
                            <a:schemeClr val="tx1"/>
                          </a:solidFill>
                          <a:effectLst/>
                          <a:latin typeface="Arial" pitchFamily="34" charset="0"/>
                          <a:ea typeface="+mn-ea"/>
                          <a:cs typeface="Arial" pitchFamily="34" charset="0"/>
                        </a:rPr>
                        <a:t>OR</a:t>
                      </a:r>
                    </a:p>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defRPr/>
                      </a:pPr>
                      <a:r>
                        <a:rPr kumimoji="0" lang="en-US" sz="1700" b="0" i="0" u="none" strike="noStrike" kern="1200" cap="none" normalizeH="0" baseline="0" dirty="0" smtClean="0">
                          <a:ln>
                            <a:noFill/>
                          </a:ln>
                          <a:solidFill>
                            <a:schemeClr val="tx1"/>
                          </a:solidFill>
                          <a:effectLst/>
                          <a:latin typeface="Arial" pitchFamily="34" charset="0"/>
                          <a:ea typeface="+mn-ea"/>
                          <a:cs typeface="Arial" pitchFamily="34" charset="0"/>
                        </a:rPr>
                        <a:t>15 </a:t>
                      </a:r>
                      <a:r>
                        <a:rPr kumimoji="0" lang="en-US" sz="1700" b="0" i="0" u="none" strike="noStrike" cap="none" normalizeH="0" baseline="0" dirty="0" smtClean="0">
                          <a:ln>
                            <a:noFill/>
                          </a:ln>
                          <a:solidFill>
                            <a:schemeClr val="tx1"/>
                          </a:solidFill>
                          <a:effectLst/>
                          <a:latin typeface="Arial" pitchFamily="34" charset="0"/>
                          <a:cs typeface="Arial" pitchFamily="34" charset="0"/>
                        </a:rPr>
                        <a:t>mg once daily if </a:t>
                      </a:r>
                      <a:r>
                        <a:rPr kumimoji="0" lang="en-US" sz="1700" b="0" i="0" u="none" strike="noStrike" cap="none" normalizeH="0" baseline="0" dirty="0" err="1" smtClean="0">
                          <a:ln>
                            <a:noFill/>
                          </a:ln>
                          <a:solidFill>
                            <a:schemeClr val="tx1"/>
                          </a:solidFill>
                          <a:effectLst/>
                          <a:latin typeface="Arial" pitchFamily="34" charset="0"/>
                          <a:cs typeface="Arial" pitchFamily="34" charset="0"/>
                        </a:rPr>
                        <a:t>CrCl</a:t>
                      </a:r>
                      <a:r>
                        <a:rPr kumimoji="0" lang="en-US" sz="1700" b="0" i="0" u="none" strike="noStrike" cap="none" normalizeH="0" baseline="0" dirty="0" smtClean="0">
                          <a:ln>
                            <a:noFill/>
                          </a:ln>
                          <a:solidFill>
                            <a:schemeClr val="tx1"/>
                          </a:solidFill>
                          <a:effectLst/>
                          <a:latin typeface="Arial" pitchFamily="34" charset="0"/>
                          <a:cs typeface="Arial" pitchFamily="34" charset="0"/>
                        </a:rPr>
                        <a:t> 30–49 mL/min</a:t>
                      </a:r>
                    </a:p>
                  </a:txBody>
                  <a:tcPr marL="84406" marR="84406" marT="42203" marB="42203">
                    <a:lnL w="12700" cmpd="sng">
                      <a:noFill/>
                    </a:lnL>
                    <a:lnR w="12700" cmpd="sng">
                      <a:noFill/>
                    </a:lnR>
                    <a:lnT w="12700" cmpd="sng">
                      <a:noFill/>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1467078">
                <a:tc>
                  <a:txBody>
                    <a:bodyPr/>
                    <a:lstStyle/>
                    <a:p>
                      <a:pPr marL="0" marR="0" lvl="0" indent="0" algn="l" defTabSz="457200" rtl="0" eaLnBrk="1" fontAlgn="auto" latinLnBrk="0" hangingPunct="1">
                        <a:lnSpc>
                          <a:spcPct val="100000"/>
                        </a:lnSpc>
                        <a:spcBef>
                          <a:spcPts val="0"/>
                        </a:spcBef>
                        <a:spcAft>
                          <a:spcPts val="0"/>
                        </a:spcAft>
                        <a:buClrTx/>
                        <a:buSzTx/>
                        <a:buFontTx/>
                        <a:buNone/>
                        <a:tabLst>
                          <a:tab pos="177800" algn="l"/>
                        </a:tabLst>
                        <a:defRPr/>
                      </a:pPr>
                      <a:r>
                        <a:rPr kumimoji="0" lang="en-GB" sz="1700" b="0" u="none" strike="noStrike" cap="none" normalizeH="0" baseline="0" dirty="0" smtClean="0">
                          <a:ln>
                            <a:noFill/>
                          </a:ln>
                          <a:solidFill>
                            <a:schemeClr val="tx1"/>
                          </a:solidFill>
                          <a:effectLst/>
                          <a:latin typeface="Arial" pitchFamily="34" charset="0"/>
                          <a:cs typeface="Arial" pitchFamily="34" charset="0"/>
                        </a:rPr>
                        <a:t>	Apixaban</a:t>
                      </a:r>
                      <a:r>
                        <a:rPr kumimoji="0" lang="en-GB" sz="1700" b="0" u="none" strike="noStrike" cap="none" normalizeH="0" baseline="30000" dirty="0" smtClean="0">
                          <a:ln>
                            <a:noFill/>
                          </a:ln>
                          <a:solidFill>
                            <a:schemeClr val="tx1"/>
                          </a:solidFill>
                          <a:effectLst/>
                          <a:latin typeface="Arial" pitchFamily="34" charset="0"/>
                          <a:cs typeface="Arial" pitchFamily="34" charset="0"/>
                        </a:rPr>
                        <a:t>2</a:t>
                      </a:r>
                      <a:endParaRPr kumimoji="0" lang="en-US" sz="1700" b="0" i="0" u="none" strike="noStrike" cap="none" normalizeH="0" baseline="30000" dirty="0" smtClean="0">
                        <a:ln>
                          <a:noFill/>
                        </a:ln>
                        <a:solidFill>
                          <a:schemeClr val="tx1"/>
                        </a:solidFill>
                        <a:effectLst/>
                        <a:latin typeface="Arial" pitchFamily="34" charset="0"/>
                        <a:cs typeface="Arial" pitchFamily="34" charset="0"/>
                      </a:endParaRPr>
                    </a:p>
                    <a:p>
                      <a:endParaRPr lang="en-AU" sz="1400" b="0" dirty="0" smtClean="0">
                        <a:solidFill>
                          <a:schemeClr val="tx1"/>
                        </a:solidFill>
                        <a:latin typeface="Arial" panose="020B0604020202020204" pitchFamily="34" charset="0"/>
                        <a:cs typeface="Arial" panose="020B0604020202020204" pitchFamily="34" charset="0"/>
                      </a:endParaRPr>
                    </a:p>
                    <a:p>
                      <a:r>
                        <a:rPr lang="en-AU" sz="1400" b="0" dirty="0" smtClean="0">
                          <a:solidFill>
                            <a:schemeClr val="tx1"/>
                          </a:solidFill>
                          <a:latin typeface="Arial" panose="020B0604020202020204" pitchFamily="34" charset="0"/>
                          <a:cs typeface="Arial" panose="020B0604020202020204" pitchFamily="34" charset="0"/>
                        </a:rPr>
                        <a:t>( Renal Clearance</a:t>
                      </a:r>
                      <a:r>
                        <a:rPr lang="en-AU" sz="1400" b="0" baseline="0" dirty="0" smtClean="0">
                          <a:solidFill>
                            <a:schemeClr val="tx1"/>
                          </a:solidFill>
                          <a:latin typeface="Arial" panose="020B0604020202020204" pitchFamily="34" charset="0"/>
                          <a:cs typeface="Arial" panose="020B0604020202020204" pitchFamily="34" charset="0"/>
                        </a:rPr>
                        <a:t> – 25%)</a:t>
                      </a:r>
                      <a:endParaRPr lang="en-AU" sz="1400" b="0" dirty="0">
                        <a:solidFill>
                          <a:schemeClr val="tx1"/>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12700" cmpd="sng">
                      <a:noFill/>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5 mg</a:t>
                      </a:r>
                      <a:r>
                        <a:rPr kumimoji="0" lang="en-US" sz="1700" b="0" i="0" u="none" strike="noStrike" cap="none" normalizeH="0" baseline="0" dirty="0" smtClean="0">
                          <a:ln>
                            <a:noFill/>
                          </a:ln>
                          <a:solidFill>
                            <a:srgbClr val="FF0000"/>
                          </a:solidFill>
                          <a:effectLst/>
                          <a:latin typeface="Arial" pitchFamily="34" charset="0"/>
                          <a:cs typeface="Arial" pitchFamily="34" charset="0"/>
                          <a:sym typeface="Wingdings 2"/>
                        </a:rPr>
                        <a:t> </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twice daily </a:t>
                      </a:r>
                      <a:r>
                        <a:rPr kumimoji="0" lang="en-US" sz="1700" b="0" i="1" u="none" strike="noStrike" cap="none" normalizeH="0" baseline="0" dirty="0" smtClean="0">
                          <a:ln>
                            <a:noFill/>
                          </a:ln>
                          <a:solidFill>
                            <a:schemeClr val="tx1"/>
                          </a:solidFill>
                          <a:effectLst/>
                          <a:latin typeface="Arial" pitchFamily="34" charset="0"/>
                          <a:cs typeface="Arial" pitchFamily="34" charset="0"/>
                          <a:sym typeface="Wingdings 2"/>
                        </a:rPr>
                        <a:t>OR</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 </a:t>
                      </a:r>
                    </a:p>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2.5 mg twice daily if 2 of following:</a:t>
                      </a:r>
                    </a:p>
                    <a:p>
                      <a:pPr marL="355600" marR="0" lvl="0" indent="-355600" algn="l" defTabSz="914400" rtl="0" eaLnBrk="1" fontAlgn="b" latinLnBrk="0" hangingPunct="1">
                        <a:lnSpc>
                          <a:spcPct val="100000"/>
                        </a:lnSpc>
                        <a:spcBef>
                          <a:spcPts val="0"/>
                        </a:spcBef>
                        <a:spcAft>
                          <a:spcPts val="0"/>
                        </a:spcAft>
                        <a:buClr>
                          <a:srgbClr val="C10078"/>
                        </a:buClr>
                        <a:buSzTx/>
                        <a:buFont typeface="Arial" panose="020B0604020202020204" pitchFamily="34" charset="0"/>
                        <a:buChar char="•"/>
                        <a:tabLst/>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Age ≥80 years</a:t>
                      </a:r>
                    </a:p>
                    <a:p>
                      <a:pPr marL="355600" marR="0" lvl="0" indent="-355600" algn="l" defTabSz="914400" rtl="0" eaLnBrk="1" fontAlgn="b" latinLnBrk="0" hangingPunct="1">
                        <a:lnSpc>
                          <a:spcPct val="100000"/>
                        </a:lnSpc>
                        <a:spcBef>
                          <a:spcPts val="0"/>
                        </a:spcBef>
                        <a:spcAft>
                          <a:spcPts val="0"/>
                        </a:spcAft>
                        <a:buClr>
                          <a:srgbClr val="C10078"/>
                        </a:buClr>
                        <a:buSzTx/>
                        <a:buFont typeface="Arial" panose="020B0604020202020204" pitchFamily="34" charset="0"/>
                        <a:buChar char="•"/>
                        <a:tabLst/>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Weight ≤60 kg</a:t>
                      </a:r>
                    </a:p>
                    <a:p>
                      <a:pPr marL="355600" marR="0" lvl="0" indent="-355600" algn="l" defTabSz="914400" rtl="0" eaLnBrk="1" fontAlgn="b" latinLnBrk="0" hangingPunct="1">
                        <a:lnSpc>
                          <a:spcPct val="100000"/>
                        </a:lnSpc>
                        <a:spcBef>
                          <a:spcPts val="0"/>
                        </a:spcBef>
                        <a:spcAft>
                          <a:spcPts val="0"/>
                        </a:spcAft>
                        <a:buClr>
                          <a:srgbClr val="C10078"/>
                        </a:buClr>
                        <a:buSzTx/>
                        <a:buFont typeface="Arial" panose="020B0604020202020204" pitchFamily="34" charset="0"/>
                        <a:buChar char="•"/>
                        <a:tabLst/>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Serum </a:t>
                      </a:r>
                      <a:r>
                        <a:rPr kumimoji="0" lang="en-US" sz="1700" b="0" i="0" u="none" strike="noStrike" cap="none" normalizeH="0" baseline="0" dirty="0" err="1" smtClean="0">
                          <a:ln>
                            <a:noFill/>
                          </a:ln>
                          <a:solidFill>
                            <a:schemeClr val="tx1"/>
                          </a:solidFill>
                          <a:effectLst/>
                          <a:latin typeface="Arial" pitchFamily="34" charset="0"/>
                          <a:cs typeface="Arial" pitchFamily="34" charset="0"/>
                          <a:sym typeface="Wingdings 2"/>
                        </a:rPr>
                        <a:t>creatinine</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 ≥133 </a:t>
                      </a:r>
                      <a:r>
                        <a:rPr kumimoji="0" lang="el-GR" sz="1700" b="0" i="0" u="none" strike="noStrike" cap="none" normalizeH="0" baseline="0" dirty="0" smtClean="0">
                          <a:ln>
                            <a:noFill/>
                          </a:ln>
                          <a:solidFill>
                            <a:schemeClr val="tx1"/>
                          </a:solidFill>
                          <a:effectLst/>
                          <a:latin typeface="Arial" pitchFamily="34" charset="0"/>
                          <a:cs typeface="Arial" pitchFamily="34" charset="0"/>
                          <a:sym typeface="Wingdings 2"/>
                        </a:rPr>
                        <a:t>μ</a:t>
                      </a:r>
                      <a:r>
                        <a:rPr kumimoji="0" lang="en-AU" sz="1700" b="0" i="0" u="none" strike="noStrike" cap="none" normalizeH="0" baseline="0" dirty="0" err="1" smtClean="0">
                          <a:ln>
                            <a:noFill/>
                          </a:ln>
                          <a:solidFill>
                            <a:schemeClr val="tx1"/>
                          </a:solidFill>
                          <a:effectLst/>
                          <a:latin typeface="Arial" pitchFamily="34" charset="0"/>
                          <a:cs typeface="Arial" pitchFamily="34" charset="0"/>
                          <a:sym typeface="Wingdings 2"/>
                        </a:rPr>
                        <a:t>mol</a:t>
                      </a:r>
                      <a:r>
                        <a:rPr kumimoji="0" lang="en-AU" sz="1700" b="0" i="0" u="none" strike="noStrike" cap="none" normalizeH="0" baseline="0" dirty="0" smtClean="0">
                          <a:ln>
                            <a:noFill/>
                          </a:ln>
                          <a:solidFill>
                            <a:schemeClr val="tx1"/>
                          </a:solidFill>
                          <a:effectLst/>
                          <a:latin typeface="Arial" pitchFamily="34" charset="0"/>
                          <a:cs typeface="Arial" pitchFamily="34" charset="0"/>
                          <a:sym typeface="Wingdings 2"/>
                        </a:rPr>
                        <a:t>/L</a:t>
                      </a:r>
                      <a:endParaRPr kumimoji="0" lang="en-US" sz="1700" b="0" i="0" u="none" strike="noStrike" cap="none" normalizeH="0" baseline="0" dirty="0" smtClean="0">
                        <a:ln>
                          <a:noFill/>
                        </a:ln>
                        <a:solidFill>
                          <a:schemeClr val="tx1"/>
                        </a:solidFill>
                        <a:effectLst/>
                        <a:latin typeface="Arial" pitchFamily="34" charset="0"/>
                        <a:cs typeface="Arial" pitchFamily="34" charset="0"/>
                      </a:endParaRPr>
                    </a:p>
                  </a:txBody>
                  <a:tcPr marL="84406" marR="84406" marT="42203" marB="42203">
                    <a:lnL w="12700" cmpd="sng">
                      <a:noFill/>
                    </a:lnL>
                    <a:lnR w="12700" cmpd="sng">
                      <a:noFill/>
                    </a:lnR>
                    <a:lnT w="12700" cmpd="sng">
                      <a:noFill/>
                    </a:lnT>
                    <a:lnB w="12700" cap="flat" cmpd="sng" algn="ctr">
                      <a:noFill/>
                      <a:prstDash val="sysDot"/>
                      <a:round/>
                      <a:headEnd type="none" w="med" len="med"/>
                      <a:tailEnd type="none" w="med" len="med"/>
                    </a:lnB>
                    <a:lnTlToBr w="12700" cmpd="sng">
                      <a:noFill/>
                      <a:prstDash val="solid"/>
                    </a:lnTlToBr>
                    <a:lnBlToTr w="12700" cmpd="sng">
                      <a:noFill/>
                      <a:prstDash val="solid"/>
                    </a:lnBlToTr>
                    <a:noFill/>
                  </a:tcPr>
                </a:tc>
              </a:tr>
              <a:tr h="342314">
                <a:tc gridSpan="2">
                  <a:txBody>
                    <a:bodyPr/>
                    <a:lstStyle/>
                    <a:p>
                      <a:r>
                        <a:rPr lang="en-AU" sz="1700" b="1" dirty="0" smtClean="0">
                          <a:solidFill>
                            <a:srgbClr val="FDD900"/>
                          </a:solidFill>
                          <a:latin typeface="Arial" panose="020B0604020202020204" pitchFamily="34" charset="0"/>
                          <a:cs typeface="Arial" panose="020B0604020202020204" pitchFamily="34" charset="0"/>
                        </a:rPr>
                        <a:t>Thrombin inhibitor</a:t>
                      </a:r>
                      <a:endParaRPr lang="en-AU" sz="1700" b="1" dirty="0">
                        <a:solidFill>
                          <a:srgbClr val="FDD900"/>
                        </a:solidFill>
                        <a:latin typeface="Arial" panose="020B0604020202020204" pitchFamily="34" charset="0"/>
                        <a:cs typeface="Arial" panose="020B0604020202020204" pitchFamily="34" charset="0"/>
                      </a:endParaRPr>
                    </a:p>
                  </a:txBody>
                  <a:tcPr marL="84406" marR="84406" marT="42203" marB="42203">
                    <a:lnL w="12700" cmpd="sng">
                      <a:noFill/>
                    </a:lnL>
                    <a:lnR w="12700" cmpd="sng">
                      <a:noFill/>
                    </a:lnR>
                    <a:lnT w="12700" cap="flat" cmpd="sng" algn="ctr">
                      <a:noFill/>
                      <a:prstDash val="sysDot"/>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AU"/>
                    </a:p>
                  </a:txBody>
                  <a:tcPr/>
                </a:tc>
              </a:tr>
              <a:tr h="1097280">
                <a:tc>
                  <a:txBody>
                    <a:bodyPr/>
                    <a:lstStyle/>
                    <a:p>
                      <a:pPr marL="0" marR="0" lvl="0" indent="0" algn="l" defTabSz="457200" rtl="0" eaLnBrk="1" fontAlgn="auto" latinLnBrk="0" hangingPunct="1">
                        <a:lnSpc>
                          <a:spcPct val="100000"/>
                        </a:lnSpc>
                        <a:spcBef>
                          <a:spcPts val="0"/>
                        </a:spcBef>
                        <a:spcAft>
                          <a:spcPts val="0"/>
                        </a:spcAft>
                        <a:buClrTx/>
                        <a:buSzTx/>
                        <a:buFontTx/>
                        <a:buNone/>
                        <a:tabLst>
                          <a:tab pos="177800" algn="l"/>
                        </a:tabLst>
                        <a:defRPr/>
                      </a:pPr>
                      <a:r>
                        <a:rPr kumimoji="0" lang="en-GB" sz="1700" b="0" u="none" strike="noStrike" cap="none" normalizeH="0" baseline="0" dirty="0" smtClean="0">
                          <a:ln>
                            <a:noFill/>
                          </a:ln>
                          <a:solidFill>
                            <a:schemeClr val="tx1"/>
                          </a:solidFill>
                          <a:effectLst/>
                          <a:latin typeface="Arial" pitchFamily="34" charset="0"/>
                          <a:cs typeface="Arial" pitchFamily="34" charset="0"/>
                        </a:rPr>
                        <a:t>	Dabigatran etexilate</a:t>
                      </a:r>
                      <a:r>
                        <a:rPr kumimoji="0" lang="en-GB" sz="1700" b="0" u="none" strike="noStrike" cap="none" normalizeH="0" baseline="30000" dirty="0" smtClean="0">
                          <a:ln>
                            <a:noFill/>
                          </a:ln>
                          <a:solidFill>
                            <a:schemeClr val="tx1"/>
                          </a:solidFill>
                          <a:effectLst/>
                          <a:latin typeface="Arial" pitchFamily="34" charset="0"/>
                          <a:cs typeface="Arial" pitchFamily="34" charset="0"/>
                        </a:rPr>
                        <a:t>3</a:t>
                      </a:r>
                    </a:p>
                    <a:p>
                      <a:pPr marL="0" marR="0" lvl="0" indent="0" algn="l" defTabSz="457200" rtl="0" eaLnBrk="1" fontAlgn="auto" latinLnBrk="0" hangingPunct="1">
                        <a:lnSpc>
                          <a:spcPct val="100000"/>
                        </a:lnSpc>
                        <a:spcBef>
                          <a:spcPts val="0"/>
                        </a:spcBef>
                        <a:spcAft>
                          <a:spcPts val="0"/>
                        </a:spcAft>
                        <a:buClrTx/>
                        <a:buSzTx/>
                        <a:buFontTx/>
                        <a:buNone/>
                        <a:tabLst>
                          <a:tab pos="177800" algn="l"/>
                        </a:tabLst>
                        <a:defRPr/>
                      </a:pPr>
                      <a:r>
                        <a:rPr kumimoji="0" lang="en-GB" sz="1700" b="0" i="0" u="none" strike="noStrike" cap="none" normalizeH="0" baseline="30000" dirty="0" smtClean="0">
                          <a:ln>
                            <a:noFill/>
                          </a:ln>
                          <a:solidFill>
                            <a:schemeClr val="tx1"/>
                          </a:solidFill>
                          <a:effectLst/>
                          <a:latin typeface="Arial" pitchFamily="34" charset="0"/>
                          <a:cs typeface="Arial" pitchFamily="34" charset="0"/>
                        </a:rPr>
                        <a:t>    </a:t>
                      </a:r>
                    </a:p>
                    <a:p>
                      <a:pPr marL="0" marR="0" lvl="0" indent="0" algn="l" defTabSz="457200" rtl="0" eaLnBrk="1" fontAlgn="auto" latinLnBrk="0" hangingPunct="1">
                        <a:lnSpc>
                          <a:spcPct val="100000"/>
                        </a:lnSpc>
                        <a:spcBef>
                          <a:spcPts val="0"/>
                        </a:spcBef>
                        <a:spcAft>
                          <a:spcPts val="0"/>
                        </a:spcAft>
                        <a:buClrTx/>
                        <a:buSzTx/>
                        <a:buFontTx/>
                        <a:buNone/>
                        <a:tabLst>
                          <a:tab pos="177800" algn="l"/>
                        </a:tabLst>
                        <a:defRPr/>
                      </a:pPr>
                      <a:r>
                        <a:rPr kumimoji="0" lang="en-GB" sz="1700" b="0" i="0" u="none" strike="noStrike" cap="none" normalizeH="0" baseline="30000" dirty="0" smtClean="0">
                          <a:ln>
                            <a:noFill/>
                          </a:ln>
                          <a:solidFill>
                            <a:schemeClr val="tx1"/>
                          </a:solidFill>
                          <a:effectLst/>
                          <a:latin typeface="Arial" pitchFamily="34" charset="0"/>
                          <a:cs typeface="Arial" pitchFamily="34" charset="0"/>
                        </a:rPr>
                        <a:t> </a:t>
                      </a:r>
                      <a:r>
                        <a:rPr kumimoji="0" lang="en-GB" sz="2000" b="0" i="0" u="none" strike="noStrike" cap="none" normalizeH="0" baseline="30000" dirty="0" smtClean="0">
                          <a:ln>
                            <a:noFill/>
                          </a:ln>
                          <a:solidFill>
                            <a:schemeClr val="tx1"/>
                          </a:solidFill>
                          <a:effectLst/>
                          <a:latin typeface="Arial" pitchFamily="34" charset="0"/>
                          <a:cs typeface="Arial" pitchFamily="34" charset="0"/>
                        </a:rPr>
                        <a:t>(Renal clearance – 80%)</a:t>
                      </a:r>
                      <a:endParaRPr kumimoji="0" lang="en-US" sz="2000" b="0" i="0" u="none" strike="noStrike" cap="none" normalizeH="0" baseline="30000" dirty="0" smtClean="0">
                        <a:ln>
                          <a:noFill/>
                        </a:ln>
                        <a:solidFill>
                          <a:schemeClr val="tx1"/>
                        </a:solidFill>
                        <a:effectLst/>
                        <a:latin typeface="Arial" pitchFamily="34" charset="0"/>
                        <a:cs typeface="Arial" pitchFamily="34" charset="0"/>
                      </a:endParaRPr>
                    </a:p>
                  </a:txBody>
                  <a:tcPr marL="84406" marR="84406" marT="42203" marB="42203">
                    <a:lnL w="12700" cmpd="sng">
                      <a:noFill/>
                    </a:lnL>
                    <a:lnR w="12700" cmpd="sng">
                      <a:noFill/>
                    </a:lnR>
                    <a:lnT w="12700" cmpd="sng">
                      <a:noFill/>
                    </a:lnT>
                    <a:lnB w="12700" cap="flat" cmpd="sng" algn="ctr">
                      <a:solidFill>
                        <a:srgbClr val="48267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defRPr/>
                      </a:pPr>
                      <a:r>
                        <a:rPr kumimoji="0" lang="en-US" sz="1700" b="0" i="0" u="none" strike="noStrike" cap="none" normalizeH="0" baseline="0" dirty="0" smtClean="0">
                          <a:ln>
                            <a:noFill/>
                          </a:ln>
                          <a:solidFill>
                            <a:schemeClr val="tx1"/>
                          </a:solidFill>
                          <a:effectLst/>
                          <a:latin typeface="Arial" pitchFamily="34" charset="0"/>
                          <a:cs typeface="Arial" pitchFamily="34" charset="0"/>
                        </a:rPr>
                        <a:t>150 mg</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 twice daily </a:t>
                      </a:r>
                      <a:r>
                        <a:rPr kumimoji="0" lang="en-US" sz="1700" b="0" i="1" u="none" strike="noStrike" cap="none" normalizeH="0" baseline="0" dirty="0" smtClean="0">
                          <a:ln>
                            <a:noFill/>
                          </a:ln>
                          <a:solidFill>
                            <a:schemeClr val="tx1"/>
                          </a:solidFill>
                          <a:effectLst/>
                          <a:latin typeface="Arial" pitchFamily="34" charset="0"/>
                          <a:cs typeface="Arial" pitchFamily="34" charset="0"/>
                          <a:sym typeface="Wingdings 2"/>
                        </a:rPr>
                        <a:t>OR</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 </a:t>
                      </a:r>
                      <a:endParaRPr kumimoji="0" lang="en-US" sz="1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 latinLnBrk="0" hangingPunct="1">
                        <a:lnSpc>
                          <a:spcPct val="100000"/>
                        </a:lnSpc>
                        <a:spcBef>
                          <a:spcPts val="0"/>
                        </a:spcBef>
                        <a:spcAft>
                          <a:spcPts val="0"/>
                        </a:spcAft>
                        <a:buClr>
                          <a:schemeClr val="bg2"/>
                        </a:buClr>
                        <a:buSzTx/>
                        <a:buFont typeface="Wingdings 2" pitchFamily="18" charset="2"/>
                        <a:buNone/>
                        <a:tabLst/>
                        <a:defRPr/>
                      </a:pPr>
                      <a:r>
                        <a:rPr kumimoji="0" lang="en-US" sz="1700" b="0" i="0" u="none" strike="noStrike" cap="none" normalizeH="0" baseline="0" dirty="0" smtClean="0">
                          <a:ln>
                            <a:noFill/>
                          </a:ln>
                          <a:solidFill>
                            <a:schemeClr val="tx1"/>
                          </a:solidFill>
                          <a:effectLst/>
                          <a:latin typeface="Arial" pitchFamily="34" charset="0"/>
                          <a:cs typeface="Arial" pitchFamily="34" charset="0"/>
                        </a:rPr>
                        <a:t>110 mg</a:t>
                      </a: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 twice daily </a:t>
                      </a:r>
                      <a:r>
                        <a:rPr kumimoji="0" lang="en-US" sz="1700" b="0" i="0" u="none" strike="noStrike" cap="none" normalizeH="0" baseline="0" dirty="0" smtClean="0">
                          <a:ln>
                            <a:noFill/>
                          </a:ln>
                          <a:solidFill>
                            <a:schemeClr val="tx1"/>
                          </a:solidFill>
                          <a:effectLst/>
                          <a:latin typeface="Arial" pitchFamily="34" charset="0"/>
                          <a:cs typeface="Arial" pitchFamily="34" charset="0"/>
                        </a:rPr>
                        <a:t>if: </a:t>
                      </a:r>
                    </a:p>
                    <a:p>
                      <a:pPr marL="285750" marR="0" lvl="0" indent="-285750" algn="l" defTabSz="914400" rtl="0" eaLnBrk="1" fontAlgn="b" latinLnBrk="0" hangingPunct="1">
                        <a:lnSpc>
                          <a:spcPct val="100000"/>
                        </a:lnSpc>
                        <a:spcBef>
                          <a:spcPts val="0"/>
                        </a:spcBef>
                        <a:spcAft>
                          <a:spcPts val="0"/>
                        </a:spcAft>
                        <a:buClr>
                          <a:srgbClr val="C10078"/>
                        </a:buClr>
                        <a:buSzTx/>
                        <a:buFont typeface="Arial" panose="020B0604020202020204" pitchFamily="34" charset="0"/>
                        <a:buChar char="•"/>
                        <a:tabLst/>
                        <a:defRPr/>
                      </a:pPr>
                      <a:r>
                        <a:rPr kumimoji="0" lang="en-US" sz="1700" b="0" i="0" u="none" strike="noStrike" cap="none" normalizeH="0" baseline="0" dirty="0" smtClean="0">
                          <a:ln>
                            <a:noFill/>
                          </a:ln>
                          <a:solidFill>
                            <a:schemeClr val="tx1"/>
                          </a:solidFill>
                          <a:effectLst/>
                          <a:latin typeface="Arial" pitchFamily="34" charset="0"/>
                          <a:cs typeface="Arial" pitchFamily="34" charset="0"/>
                          <a:sym typeface="Wingdings 2"/>
                        </a:rPr>
                        <a:t>Age ≥75 years</a:t>
                      </a:r>
                    </a:p>
                    <a:p>
                      <a:pPr marL="285750" marR="0" lvl="0" indent="-285750" algn="l" defTabSz="914400" rtl="0" eaLnBrk="1" fontAlgn="b" latinLnBrk="0" hangingPunct="1">
                        <a:lnSpc>
                          <a:spcPct val="100000"/>
                        </a:lnSpc>
                        <a:spcBef>
                          <a:spcPts val="0"/>
                        </a:spcBef>
                        <a:spcAft>
                          <a:spcPts val="0"/>
                        </a:spcAft>
                        <a:buClr>
                          <a:srgbClr val="C10078"/>
                        </a:buClr>
                        <a:buSzTx/>
                        <a:buFont typeface="Arial" panose="020B0604020202020204" pitchFamily="34" charset="0"/>
                        <a:buChar char="•"/>
                        <a:tabLst/>
                        <a:defRPr/>
                      </a:pPr>
                      <a:r>
                        <a:rPr kumimoji="0" lang="en-US" sz="1700" b="0" i="0" u="none" strike="noStrike" cap="none" normalizeH="0" baseline="0" dirty="0" err="1" smtClean="0">
                          <a:ln>
                            <a:noFill/>
                          </a:ln>
                          <a:solidFill>
                            <a:schemeClr val="tx1"/>
                          </a:solidFill>
                          <a:effectLst/>
                          <a:latin typeface="Arial" pitchFamily="34" charset="0"/>
                          <a:cs typeface="Arial" pitchFamily="34" charset="0"/>
                        </a:rPr>
                        <a:t>CrCl</a:t>
                      </a:r>
                      <a:r>
                        <a:rPr kumimoji="0" lang="en-US" sz="1700" b="0" i="0" u="none" strike="noStrike" cap="none" normalizeH="0" baseline="0" dirty="0" smtClean="0">
                          <a:ln>
                            <a:noFill/>
                          </a:ln>
                          <a:solidFill>
                            <a:schemeClr val="tx1"/>
                          </a:solidFill>
                          <a:effectLst/>
                          <a:latin typeface="Arial" pitchFamily="34" charset="0"/>
                          <a:cs typeface="Arial" pitchFamily="34" charset="0"/>
                        </a:rPr>
                        <a:t> 30–50 mL/min</a:t>
                      </a:r>
                    </a:p>
                  </a:txBody>
                  <a:tcPr marL="84406" marR="84406" marT="42203" marB="42203">
                    <a:lnL w="12700" cmpd="sng">
                      <a:noFill/>
                    </a:lnL>
                    <a:lnR w="12700" cmpd="sng">
                      <a:noFill/>
                    </a:lnR>
                    <a:lnT w="12700" cmpd="sng">
                      <a:noFill/>
                    </a:lnT>
                    <a:lnB w="12700" cap="flat" cmpd="sng" algn="ctr">
                      <a:solidFill>
                        <a:srgbClr val="482675"/>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736860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153854" y="1896533"/>
            <a:ext cx="3883466" cy="1221028"/>
          </a:xfrm>
          <a:prstGeom prst="rect">
            <a:avLst/>
          </a:prstGeom>
        </p:spPr>
        <p:txBody>
          <a:bodyPr vert="horz" lIns="91440" tIns="45720" rIns="91440" bIns="45720" rtlCol="0" anchor="ctr">
            <a:normAutofit fontScale="75000" lnSpcReduction="20000"/>
          </a:bodyPr>
          <a:lstStyle>
            <a:lvl1pPr algn="l" defTabSz="457200" rtl="0" eaLnBrk="1" latinLnBrk="0" hangingPunct="1">
              <a:spcBef>
                <a:spcPct val="0"/>
              </a:spcBef>
              <a:buNone/>
              <a:defRPr sz="3800" b="0" i="0" kern="1200">
                <a:solidFill>
                  <a:srgbClr val="006DBE"/>
                </a:solidFill>
                <a:latin typeface="Calibri Light"/>
                <a:ea typeface="+mj-ea"/>
                <a:cs typeface="Calibri Light"/>
              </a:defRPr>
            </a:lvl1pPr>
          </a:lstStyle>
          <a:p>
            <a:pPr>
              <a:lnSpc>
                <a:spcPts val="3860"/>
              </a:lnSpc>
            </a:pPr>
            <a:r>
              <a:rPr lang="en-AU" dirty="0" smtClean="0">
                <a:solidFill>
                  <a:srgbClr val="FFFF00"/>
                </a:solidFill>
                <a:latin typeface="Arial" panose="020B0604020202020204" pitchFamily="34" charset="0"/>
                <a:cs typeface="Arial" panose="020B0604020202020204" pitchFamily="34" charset="0"/>
              </a:rPr>
              <a:t>Recommendations from Jill’s cardiologist</a:t>
            </a:r>
            <a:endParaRPr lang="en-AU" dirty="0">
              <a:solidFill>
                <a:srgbClr val="FFFF00"/>
              </a:solidFill>
              <a:latin typeface="Arial" panose="020B0604020202020204" pitchFamily="34" charset="0"/>
              <a:cs typeface="Arial" panose="020B0604020202020204" pitchFamily="34" charset="0"/>
            </a:endParaRPr>
          </a:p>
        </p:txBody>
      </p:sp>
      <p:sp>
        <p:nvSpPr>
          <p:cNvPr id="10" name="TextBox 9"/>
          <p:cNvSpPr txBox="1"/>
          <p:nvPr/>
        </p:nvSpPr>
        <p:spPr>
          <a:xfrm>
            <a:off x="299992" y="3183570"/>
            <a:ext cx="8639910" cy="2062103"/>
          </a:xfrm>
          <a:prstGeom prst="rect">
            <a:avLst/>
          </a:prstGeom>
          <a:solidFill>
            <a:schemeClr val="bg1"/>
          </a:solidFill>
          <a:ln w="9525">
            <a:noFill/>
          </a:ln>
        </p:spPr>
        <p:txBody>
          <a:bodyPr wrap="square" rtlCol="0">
            <a:spAutoFit/>
          </a:bodyPr>
          <a:lstStyle/>
          <a:p>
            <a:pPr>
              <a:spcBef>
                <a:spcPts val="450"/>
              </a:spcBef>
            </a:pPr>
            <a:r>
              <a:rPr lang="en-AU" sz="3200" b="1" dirty="0" smtClean="0">
                <a:solidFill>
                  <a:srgbClr val="FFFF00"/>
                </a:solidFill>
                <a:latin typeface="Arial" panose="020B0604020202020204" pitchFamily="34" charset="0"/>
                <a:cs typeface="Arial" panose="020B0604020202020204" pitchFamily="34" charset="0"/>
              </a:rPr>
              <a:t>“Anticoagulation </a:t>
            </a:r>
            <a:r>
              <a:rPr lang="en-AU" sz="3200" b="1" dirty="0">
                <a:solidFill>
                  <a:srgbClr val="FFFF00"/>
                </a:solidFill>
                <a:latin typeface="Arial" panose="020B0604020202020204" pitchFamily="34" charset="0"/>
                <a:cs typeface="Arial" panose="020B0604020202020204" pitchFamily="34" charset="0"/>
              </a:rPr>
              <a:t>is </a:t>
            </a:r>
            <a:r>
              <a:rPr lang="en-AU" sz="3200" b="1" dirty="0" smtClean="0">
                <a:solidFill>
                  <a:srgbClr val="FFFF00"/>
                </a:solidFill>
                <a:latin typeface="Arial" panose="020B0604020202020204" pitchFamily="34" charset="0"/>
                <a:cs typeface="Arial" panose="020B0604020202020204" pitchFamily="34" charset="0"/>
              </a:rPr>
              <a:t>imperative for Jill</a:t>
            </a:r>
            <a:r>
              <a:rPr lang="en-AU" sz="3200" dirty="0" smtClean="0">
                <a:solidFill>
                  <a:srgbClr val="FFFF00"/>
                </a:solidFill>
                <a:latin typeface="Arial" panose="020B0604020202020204" pitchFamily="34" charset="0"/>
                <a:cs typeface="Arial" panose="020B0604020202020204" pitchFamily="34" charset="0"/>
              </a:rPr>
              <a:t>.</a:t>
            </a:r>
            <a:r>
              <a:rPr lang="en-AU" sz="3200" b="1" dirty="0" smtClean="0">
                <a:solidFill>
                  <a:srgbClr val="FFFF00"/>
                </a:solidFill>
                <a:latin typeface="Arial" panose="020B0604020202020204" pitchFamily="34" charset="0"/>
                <a:cs typeface="Arial" panose="020B0604020202020204" pitchFamily="34" charset="0"/>
              </a:rPr>
              <a:t> Current ESC guidelines recommend a NOAC over warfarin for most people with NVAF…”</a:t>
            </a:r>
            <a:endParaRPr lang="en-AU" sz="3200" dirty="0">
              <a:solidFill>
                <a:srgbClr val="FFFF00"/>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3" name="TextBox 12"/>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4" name="TextBox 13"/>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86349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16200000">
            <a:off x="6591300" y="40005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smtClean="0">
                <a:solidFill>
                  <a:srgbClr val="002060"/>
                </a:solidFill>
              </a:rPr>
              <a:t>SH-153304-AA Apr 2013</a:t>
            </a:r>
            <a:endParaRPr lang="en-US" sz="1050" dirty="0">
              <a:solidFill>
                <a:srgbClr val="00206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999" y="1066800"/>
            <a:ext cx="3485075" cy="545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28600" y="228600"/>
            <a:ext cx="8686800" cy="685800"/>
          </a:xfrm>
        </p:spPr>
        <p:txBody>
          <a:bodyPr>
            <a:noAutofit/>
          </a:bodyPr>
          <a:lstStyle/>
          <a:p>
            <a:pPr algn="ctr"/>
            <a:r>
              <a:rPr lang="en-US" sz="3600" dirty="0" smtClean="0"/>
              <a:t>ESC guidelines for the management of AF </a:t>
            </a:r>
            <a:endParaRPr lang="en-US" sz="3600" dirty="0"/>
          </a:p>
        </p:txBody>
      </p:sp>
      <p:sp>
        <p:nvSpPr>
          <p:cNvPr id="4" name="Content Placeholder 3"/>
          <p:cNvSpPr>
            <a:spLocks noGrp="1"/>
          </p:cNvSpPr>
          <p:nvPr>
            <p:ph sz="half" idx="2"/>
          </p:nvPr>
        </p:nvSpPr>
        <p:spPr>
          <a:xfrm>
            <a:off x="4114800" y="1906260"/>
            <a:ext cx="5029200" cy="4373672"/>
          </a:xfrm>
        </p:spPr>
        <p:txBody>
          <a:bodyPr>
            <a:normAutofit/>
          </a:bodyPr>
          <a:lstStyle/>
          <a:p>
            <a:pPr marL="0" indent="0">
              <a:lnSpc>
                <a:spcPct val="90000"/>
              </a:lnSpc>
              <a:buNone/>
              <a:defRPr/>
            </a:pPr>
            <a:r>
              <a:rPr lang="en-US" sz="2000" dirty="0"/>
              <a:t>All patients with AF and one risk factor should be on anticoagulation </a:t>
            </a:r>
            <a:r>
              <a:rPr lang="en-US" sz="2000" dirty="0" smtClean="0"/>
              <a:t>therapy</a:t>
            </a:r>
          </a:p>
          <a:p>
            <a:pPr marL="0" indent="0">
              <a:lnSpc>
                <a:spcPct val="90000"/>
              </a:lnSpc>
              <a:buNone/>
              <a:defRPr/>
            </a:pPr>
            <a:r>
              <a:rPr lang="en-US" sz="2000" dirty="0" smtClean="0"/>
              <a:t>(CHA</a:t>
            </a:r>
            <a:r>
              <a:rPr lang="en-US" sz="2000" baseline="-25000" dirty="0" smtClean="0"/>
              <a:t>2</a:t>
            </a:r>
            <a:r>
              <a:rPr lang="en-US" sz="2000" dirty="0" smtClean="0"/>
              <a:t>DS</a:t>
            </a:r>
            <a:r>
              <a:rPr lang="en-US" sz="2000" baseline="-25000" dirty="0" smtClean="0"/>
              <a:t>2</a:t>
            </a:r>
            <a:r>
              <a:rPr lang="en-US" sz="2000" dirty="0" smtClean="0"/>
              <a:t>-VASc </a:t>
            </a:r>
            <a:r>
              <a:rPr lang="en-US" sz="2000" dirty="0"/>
              <a:t>≥ </a:t>
            </a:r>
            <a:r>
              <a:rPr lang="en-US" sz="2000" dirty="0" smtClean="0"/>
              <a:t>1*)</a:t>
            </a:r>
            <a:endParaRPr lang="en-US" sz="2000" dirty="0"/>
          </a:p>
          <a:p>
            <a:pPr marL="288925" lvl="1" indent="0">
              <a:lnSpc>
                <a:spcPct val="90000"/>
              </a:lnSpc>
              <a:buClr>
                <a:srgbClr val="FF7C80"/>
              </a:buClr>
              <a:buNone/>
              <a:defRPr/>
            </a:pPr>
            <a:endParaRPr lang="en-US" sz="2000" dirty="0"/>
          </a:p>
          <a:p>
            <a:pPr marL="0" indent="0">
              <a:lnSpc>
                <a:spcPct val="90000"/>
              </a:lnSpc>
              <a:buFont typeface="Arial" pitchFamily="34" charset="0"/>
              <a:buNone/>
              <a:defRPr/>
            </a:pPr>
            <a:r>
              <a:rPr lang="en-US" sz="2100" dirty="0" smtClean="0"/>
              <a:t>Bleeding </a:t>
            </a:r>
            <a:r>
              <a:rPr lang="en-US" sz="2100" dirty="0"/>
              <a:t>risk </a:t>
            </a:r>
            <a:r>
              <a:rPr lang="en-US" sz="2100" dirty="0" smtClean="0"/>
              <a:t>should be assessed before </a:t>
            </a:r>
            <a:r>
              <a:rPr lang="en-US" sz="2100" dirty="0"/>
              <a:t>starting </a:t>
            </a:r>
            <a:r>
              <a:rPr lang="en-US" sz="2100" dirty="0" smtClean="0"/>
              <a:t>anticoagulation (HAS-BLED </a:t>
            </a:r>
            <a:r>
              <a:rPr lang="en-US" sz="2100" dirty="0"/>
              <a:t>≥ 3 </a:t>
            </a:r>
            <a:r>
              <a:rPr lang="en-US" sz="2100" dirty="0" smtClean="0"/>
              <a:t>is considered high risk of bleeding)</a:t>
            </a:r>
            <a:endParaRPr lang="en-US" dirty="0"/>
          </a:p>
          <a:p>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5410200"/>
            <a:ext cx="3240634"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34000" y="6520543"/>
            <a:ext cx="2927404" cy="276999"/>
          </a:xfrm>
          <a:prstGeom prst="rect">
            <a:avLst/>
          </a:prstGeom>
          <a:noFill/>
        </p:spPr>
        <p:txBody>
          <a:bodyPr wrap="none" rtlCol="0">
            <a:spAutoFit/>
          </a:bodyPr>
          <a:lstStyle/>
          <a:p>
            <a:r>
              <a:rPr lang="en-US" sz="1200" dirty="0" smtClean="0">
                <a:solidFill>
                  <a:prstClr val="black"/>
                </a:solidFill>
              </a:rPr>
              <a:t>* Except if the only risk factor is “female”</a:t>
            </a:r>
            <a:endParaRPr lang="en-US" sz="1200" dirty="0">
              <a:solidFill>
                <a:prstClr val="black"/>
              </a:solidFill>
            </a:endParaRPr>
          </a:p>
        </p:txBody>
      </p:sp>
      <p:sp>
        <p:nvSpPr>
          <p:cNvPr id="7" name="Rectangle 6"/>
          <p:cNvSpPr/>
          <p:nvPr/>
        </p:nvSpPr>
        <p:spPr>
          <a:xfrm>
            <a:off x="5334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4572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prstClr val="white">
                    <a:lumMod val="50000"/>
                  </a:prstClr>
                </a:solidFill>
              </a:rPr>
              <a:t>Refer to glossary for reference of supporting data</a:t>
            </a:r>
            <a:endParaRPr lang="en-US" sz="1100" dirty="0">
              <a:solidFill>
                <a:prstClr val="white"/>
              </a:solidFill>
            </a:endParaRPr>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3243706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z="4000" smtClean="0"/>
              <a:t>Drug–Drug Interactions of NOACs</a:t>
            </a:r>
            <a:endParaRPr lang="en-US" sz="4000" dirty="0"/>
          </a:p>
        </p:txBody>
      </p:sp>
      <p:pic>
        <p:nvPicPr>
          <p:cNvPr id="3" name="Picture 2"/>
          <p:cNvPicPr/>
          <p:nvPr/>
        </p:nvPicPr>
        <p:blipFill>
          <a:blip r:embed="rId3"/>
          <a:stretch>
            <a:fillRect/>
          </a:stretch>
        </p:blipFill>
        <p:spPr>
          <a:xfrm>
            <a:off x="76200" y="0"/>
            <a:ext cx="9144000" cy="6858000"/>
          </a:xfrm>
          <a:prstGeom prst="rect">
            <a:avLst/>
          </a:prstGeom>
          <a:solidFill>
            <a:schemeClr val="tx1"/>
          </a:solidFill>
          <a:ln>
            <a:solidFill>
              <a:schemeClr val="tx1"/>
            </a:solidFill>
          </a:ln>
          <a:effectLst>
            <a:outerShdw blurRad="50800" dist="38100" dir="2700000" algn="tl" rotWithShape="0">
              <a:prstClr val="black">
                <a:alpha val="40000"/>
              </a:prstClr>
            </a:outerShdw>
          </a:effectLst>
        </p:spPr>
        <p:style>
          <a:lnRef idx="3">
            <a:schemeClr val="lt1"/>
          </a:lnRef>
          <a:fillRef idx="1">
            <a:schemeClr val="dk1"/>
          </a:fillRef>
          <a:effectRef idx="1">
            <a:schemeClr val="dk1"/>
          </a:effectRef>
          <a:fontRef idx="minor">
            <a:schemeClr val="lt1"/>
          </a:fontRef>
        </p:style>
      </p:pic>
      <p:sp>
        <p:nvSpPr>
          <p:cNvPr id="4" name="Rectangle 3"/>
          <p:cNvSpPr/>
          <p:nvPr/>
        </p:nvSpPr>
        <p:spPr bwMode="auto">
          <a:xfrm>
            <a:off x="179512" y="3645024"/>
            <a:ext cx="4104456" cy="792088"/>
          </a:xfrm>
          <a:prstGeom prst="rect">
            <a:avLst/>
          </a:prstGeom>
          <a:noFill/>
          <a:ln>
            <a:solidFill>
              <a:srgbClr val="00B0F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19688414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25918"/>
          </a:xfrm>
        </p:spPr>
        <p:txBody>
          <a:bodyPr>
            <a:normAutofit/>
          </a:bodyPr>
          <a:lstStyle/>
          <a:p>
            <a:r>
              <a:rPr lang="en-AU" dirty="0" smtClean="0"/>
              <a:t>Antiplatelet therapy in AF has an unfavourable risk:benefit ratio</a:t>
            </a:r>
            <a:endParaRPr lang="en-AU" dirty="0"/>
          </a:p>
        </p:txBody>
      </p:sp>
      <p:sp>
        <p:nvSpPr>
          <p:cNvPr id="3" name="Content Placeholder 2"/>
          <p:cNvSpPr>
            <a:spLocks noGrp="1"/>
          </p:cNvSpPr>
          <p:nvPr>
            <p:ph idx="1"/>
          </p:nvPr>
        </p:nvSpPr>
        <p:spPr>
          <a:xfrm>
            <a:off x="457200" y="1943099"/>
            <a:ext cx="8229600" cy="4183063"/>
          </a:xfrm>
        </p:spPr>
        <p:txBody>
          <a:bodyPr>
            <a:normAutofit/>
          </a:bodyPr>
          <a:lstStyle/>
          <a:p>
            <a:r>
              <a:rPr lang="en-AU" sz="2400" b="1" dirty="0" smtClean="0">
                <a:latin typeface="Arial" panose="020B0604020202020204" pitchFamily="34" charset="0"/>
                <a:cs typeface="Arial" panose="020B0604020202020204" pitchFamily="34" charset="0"/>
              </a:rPr>
              <a:t>Aspirin monotherapy is not recommended in AF</a:t>
            </a:r>
            <a:r>
              <a:rPr lang="en-AU" sz="2400" b="1" baseline="30000" dirty="0" smtClean="0">
                <a:latin typeface="Arial" panose="020B0604020202020204" pitchFamily="34" charset="0"/>
                <a:cs typeface="Arial" panose="020B0604020202020204" pitchFamily="34" charset="0"/>
              </a:rPr>
              <a:t>1</a:t>
            </a:r>
            <a:r>
              <a:rPr lang="en-AU" sz="2400" dirty="0" smtClean="0">
                <a:latin typeface="Arial" panose="020B0604020202020204" pitchFamily="34" charset="0"/>
                <a:cs typeface="Arial" panose="020B0604020202020204" pitchFamily="34" charset="0"/>
              </a:rPr>
              <a:t>*</a:t>
            </a:r>
          </a:p>
          <a:p>
            <a:pPr lvl="1"/>
            <a:r>
              <a:rPr lang="en-AU" sz="2000" dirty="0" smtClean="0">
                <a:latin typeface="Arial" panose="020B0604020202020204" pitchFamily="34" charset="0"/>
                <a:cs typeface="Arial" panose="020B0604020202020204" pitchFamily="34" charset="0"/>
              </a:rPr>
              <a:t>evidence for effective stroke prevention in AF is weak</a:t>
            </a:r>
          </a:p>
          <a:p>
            <a:pPr lvl="1"/>
            <a:r>
              <a:rPr lang="en-AU" sz="2000" dirty="0" smtClean="0">
                <a:latin typeface="Arial" panose="020B0604020202020204" pitchFamily="34" charset="0"/>
                <a:cs typeface="Arial" panose="020B0604020202020204" pitchFamily="34" charset="0"/>
              </a:rPr>
              <a:t>a potential for harm exists (risk of major bleeding or intracranial haemorrhage similar to anticoagulant)</a:t>
            </a:r>
          </a:p>
          <a:p>
            <a:r>
              <a:rPr lang="en-AU" sz="2200" dirty="0" smtClean="0"/>
              <a:t>Antiplatelet combination therapy (aspirin plus clopidogrel) is associated with greater risk of bleeding than </a:t>
            </a:r>
            <a:r>
              <a:rPr lang="en-AU" sz="2200" dirty="0"/>
              <a:t>aspirin monotherapy</a:t>
            </a:r>
            <a:r>
              <a:rPr lang="en-AU" sz="2200" baseline="30000" dirty="0" smtClean="0"/>
              <a:t>1</a:t>
            </a:r>
            <a:r>
              <a:rPr lang="en-AU" sz="2200" dirty="0" smtClean="0"/>
              <a:t> </a:t>
            </a:r>
            <a:endParaRPr lang="en-AU" sz="2200" dirty="0"/>
          </a:p>
        </p:txBody>
      </p:sp>
      <p:sp>
        <p:nvSpPr>
          <p:cNvPr id="7" name="TextBox 6"/>
          <p:cNvSpPr txBox="1"/>
          <p:nvPr/>
        </p:nvSpPr>
        <p:spPr>
          <a:xfrm>
            <a:off x="0" y="6627168"/>
            <a:ext cx="5791476" cy="230832"/>
          </a:xfrm>
          <a:prstGeom prst="rect">
            <a:avLst/>
          </a:prstGeom>
          <a:noFill/>
        </p:spPr>
        <p:txBody>
          <a:bodyPr wrap="square" rtlCol="0">
            <a:spAutoFit/>
          </a:bodyPr>
          <a:lstStyle/>
          <a:p>
            <a:r>
              <a:rPr lang="en-AU" sz="900" dirty="0">
                <a:solidFill>
                  <a:srgbClr val="64717F"/>
                </a:solidFill>
                <a:latin typeface="Arial" panose="020B0604020202020204" pitchFamily="34" charset="0"/>
                <a:cs typeface="Arial" panose="020B0604020202020204" pitchFamily="34" charset="0"/>
              </a:rPr>
              <a:t>Camm JA </a:t>
            </a:r>
            <a:r>
              <a:rPr lang="en-AU" sz="900" i="1" dirty="0">
                <a:solidFill>
                  <a:srgbClr val="64717F"/>
                </a:solidFill>
                <a:latin typeface="Arial" panose="020B0604020202020204" pitchFamily="34" charset="0"/>
                <a:cs typeface="Arial" panose="020B0604020202020204" pitchFamily="34" charset="0"/>
              </a:rPr>
              <a:t>et al. Eur Heart J</a:t>
            </a:r>
            <a:r>
              <a:rPr lang="en-AU" sz="900" dirty="0">
                <a:solidFill>
                  <a:srgbClr val="64717F"/>
                </a:solidFill>
                <a:latin typeface="Arial" panose="020B0604020202020204" pitchFamily="34" charset="0"/>
                <a:cs typeface="Arial" panose="020B0604020202020204" pitchFamily="34" charset="0"/>
              </a:rPr>
              <a:t> 2012; 33: 2719–47</a:t>
            </a:r>
          </a:p>
        </p:txBody>
      </p:sp>
      <p:pic>
        <p:nvPicPr>
          <p:cNvPr id="6" name="Picture 5"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263" y="4780172"/>
            <a:ext cx="7991475" cy="830992"/>
          </a:xfrm>
          <a:prstGeom prst="rect">
            <a:avLst/>
          </a:prstGeom>
        </p:spPr>
      </p:pic>
      <p:sp>
        <p:nvSpPr>
          <p:cNvPr id="4" name="TextBox 3"/>
          <p:cNvSpPr txBox="1"/>
          <p:nvPr/>
        </p:nvSpPr>
        <p:spPr>
          <a:xfrm>
            <a:off x="486680" y="4850509"/>
            <a:ext cx="8069284" cy="707886"/>
          </a:xfrm>
          <a:prstGeom prst="rect">
            <a:avLst/>
          </a:prstGeom>
          <a:noFill/>
        </p:spPr>
        <p:txBody>
          <a:bodyPr wrap="square" rtlCol="0">
            <a:spAutoFit/>
          </a:bodyPr>
          <a:lstStyle/>
          <a:p>
            <a:pPr algn="ctr"/>
            <a:r>
              <a:rPr lang="en-AU" sz="2000" dirty="0">
                <a:solidFill>
                  <a:schemeClr val="bg1"/>
                </a:solidFill>
                <a:latin typeface="Arial" panose="020B0604020202020204" pitchFamily="34" charset="0"/>
                <a:cs typeface="Arial" panose="020B0604020202020204" pitchFamily="34" charset="0"/>
              </a:rPr>
              <a:t>*Aspirin use should be limited </a:t>
            </a:r>
            <a:r>
              <a:rPr lang="en-AU" sz="2000" dirty="0" smtClean="0">
                <a:solidFill>
                  <a:schemeClr val="bg1"/>
                </a:solidFill>
                <a:latin typeface="Arial" panose="020B0604020202020204" pitchFamily="34" charset="0"/>
                <a:cs typeface="Arial" panose="020B0604020202020204" pitchFamily="34" charset="0"/>
              </a:rPr>
              <a:t>to </a:t>
            </a:r>
            <a:r>
              <a:rPr lang="en-AU" sz="2000" dirty="0">
                <a:solidFill>
                  <a:schemeClr val="bg1"/>
                </a:solidFill>
                <a:latin typeface="Arial" panose="020B0604020202020204" pitchFamily="34" charset="0"/>
                <a:cs typeface="Arial" panose="020B0604020202020204" pitchFamily="34" charset="0"/>
              </a:rPr>
              <a:t>the few patients who refuse </a:t>
            </a:r>
            <a:r>
              <a:rPr lang="en-AU" sz="2000" dirty="0" smtClean="0">
                <a:solidFill>
                  <a:schemeClr val="bg1"/>
                </a:solidFill>
                <a:latin typeface="Arial" panose="020B0604020202020204" pitchFamily="34" charset="0"/>
                <a:cs typeface="Arial" panose="020B0604020202020204" pitchFamily="34" charset="0"/>
              </a:rPr>
              <a:t/>
            </a:r>
            <a:br>
              <a:rPr lang="en-AU" sz="2000" dirty="0" smtClean="0">
                <a:solidFill>
                  <a:schemeClr val="bg1"/>
                </a:solidFill>
                <a:latin typeface="Arial" panose="020B0604020202020204" pitchFamily="34" charset="0"/>
                <a:cs typeface="Arial" panose="020B0604020202020204" pitchFamily="34" charset="0"/>
              </a:rPr>
            </a:br>
            <a:r>
              <a:rPr lang="en-AU" sz="2000" dirty="0" smtClean="0">
                <a:solidFill>
                  <a:schemeClr val="bg1"/>
                </a:solidFill>
                <a:latin typeface="Arial" panose="020B0604020202020204" pitchFamily="34" charset="0"/>
                <a:cs typeface="Arial" panose="020B0604020202020204" pitchFamily="34" charset="0"/>
              </a:rPr>
              <a:t>any </a:t>
            </a:r>
            <a:r>
              <a:rPr lang="en-AU" sz="2000" dirty="0">
                <a:solidFill>
                  <a:schemeClr val="bg1"/>
                </a:solidFill>
                <a:latin typeface="Arial" panose="020B0604020202020204" pitchFamily="34" charset="0"/>
                <a:cs typeface="Arial" panose="020B0604020202020204" pitchFamily="34" charset="0"/>
              </a:rPr>
              <a:t>form of oral anticoagulant</a:t>
            </a:r>
            <a:r>
              <a:rPr lang="en-AU" sz="2000" baseline="30000" dirty="0">
                <a:solidFill>
                  <a:schemeClr val="bg1"/>
                </a:solidFill>
                <a:latin typeface="Arial" panose="020B0604020202020204" pitchFamily="34" charset="0"/>
                <a:cs typeface="Arial" panose="020B0604020202020204" pitchFamily="34" charset="0"/>
              </a:rPr>
              <a:t>1</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9" name="TextBox 8"/>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0" name="TextBox 9"/>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80053836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0170" y="4083410"/>
            <a:ext cx="2670070" cy="986960"/>
          </a:xfrm>
          <a:prstGeom prst="rect">
            <a:avLst/>
          </a:prstGeom>
        </p:spPr>
      </p:pic>
      <p:sp>
        <p:nvSpPr>
          <p:cNvPr id="2" name="Title 1"/>
          <p:cNvSpPr>
            <a:spLocks noGrp="1"/>
          </p:cNvSpPr>
          <p:nvPr>
            <p:ph type="title"/>
          </p:nvPr>
        </p:nvSpPr>
        <p:spPr>
          <a:xfrm>
            <a:off x="457200" y="0"/>
            <a:ext cx="6192982" cy="1622448"/>
          </a:xfrm>
        </p:spPr>
        <p:txBody>
          <a:bodyPr>
            <a:normAutofit fontScale="90000"/>
          </a:bodyPr>
          <a:lstStyle/>
          <a:p>
            <a:r>
              <a:rPr lang="en-AU" dirty="0" smtClean="0"/>
              <a:t>Independent FDA safety analysis for Pradaxa</a:t>
            </a:r>
            <a:r>
              <a:rPr lang="en-AU" baseline="30000" dirty="0" smtClean="0"/>
              <a:t>®</a:t>
            </a:r>
            <a:r>
              <a:rPr lang="en-AU" dirty="0" smtClean="0"/>
              <a:t> (dabigatran)</a:t>
            </a:r>
            <a:endParaRPr lang="en-AU" dirty="0"/>
          </a:p>
        </p:txBody>
      </p:sp>
      <p:sp>
        <p:nvSpPr>
          <p:cNvPr id="3" name="Content Placeholder 2"/>
          <p:cNvSpPr>
            <a:spLocks noGrp="1"/>
          </p:cNvSpPr>
          <p:nvPr>
            <p:ph idx="1"/>
          </p:nvPr>
        </p:nvSpPr>
        <p:spPr>
          <a:xfrm>
            <a:off x="457200" y="1839951"/>
            <a:ext cx="5678557" cy="4286212"/>
          </a:xfrm>
        </p:spPr>
        <p:txBody>
          <a:bodyPr>
            <a:noAutofit/>
          </a:bodyPr>
          <a:lstStyle/>
          <a:p>
            <a:pPr>
              <a:spcBef>
                <a:spcPts val="1200"/>
              </a:spcBef>
            </a:pPr>
            <a:r>
              <a:rPr lang="en-AU" sz="2000" dirty="0" smtClean="0"/>
              <a:t>Independent safety analysis </a:t>
            </a:r>
          </a:p>
          <a:p>
            <a:pPr lvl="1">
              <a:spcBef>
                <a:spcPts val="1200"/>
              </a:spcBef>
            </a:pPr>
            <a:r>
              <a:rPr lang="en-AU" sz="1800" dirty="0" smtClean="0"/>
              <a:t>led by Dr David Graham, Food and Drug Administration, USA </a:t>
            </a:r>
          </a:p>
          <a:p>
            <a:pPr>
              <a:spcBef>
                <a:spcPts val="1200"/>
              </a:spcBef>
            </a:pPr>
            <a:r>
              <a:rPr lang="en-AU" sz="2000" dirty="0" smtClean="0"/>
              <a:t>NVAF in a general practice setting</a:t>
            </a:r>
          </a:p>
          <a:p>
            <a:pPr>
              <a:spcBef>
                <a:spcPts val="1200"/>
              </a:spcBef>
            </a:pPr>
            <a:r>
              <a:rPr lang="en-AU" sz="2000" dirty="0" smtClean="0"/>
              <a:t>Over 134,000 people aged ≥65 years</a:t>
            </a:r>
          </a:p>
          <a:p>
            <a:pPr lvl="1">
              <a:spcBef>
                <a:spcPts val="1200"/>
              </a:spcBef>
            </a:pPr>
            <a:r>
              <a:rPr lang="en-AU" sz="1800" dirty="0" smtClean="0"/>
              <a:t>67,207 patients newly initiated on Pradaxa</a:t>
            </a:r>
          </a:p>
          <a:p>
            <a:pPr lvl="1">
              <a:spcBef>
                <a:spcPts val="1200"/>
              </a:spcBef>
            </a:pPr>
            <a:r>
              <a:rPr lang="en-AU" sz="1800" dirty="0" smtClean="0"/>
              <a:t>67,207 patients newly initiated on warfarin </a:t>
            </a:r>
            <a:r>
              <a:rPr lang="en-AU" sz="1800" dirty="0"/>
              <a:t>(propensity-score matched)</a:t>
            </a:r>
            <a:endParaRPr lang="en-AU" sz="1800" dirty="0" smtClean="0"/>
          </a:p>
          <a:p>
            <a:pPr>
              <a:spcBef>
                <a:spcPts val="1200"/>
              </a:spcBef>
            </a:pPr>
            <a:r>
              <a:rPr lang="en-AU" sz="2000" dirty="0" smtClean="0">
                <a:solidFill>
                  <a:srgbClr val="FF0000"/>
                </a:solidFill>
              </a:rPr>
              <a:t>84% of patients received Pradaxa at a dose of 150 mg bd*</a:t>
            </a:r>
          </a:p>
        </p:txBody>
      </p:sp>
      <p:sp>
        <p:nvSpPr>
          <p:cNvPr id="5" name="Rectangle 4"/>
          <p:cNvSpPr/>
          <p:nvPr/>
        </p:nvSpPr>
        <p:spPr>
          <a:xfrm>
            <a:off x="0" y="6625805"/>
            <a:ext cx="8028384" cy="230832"/>
          </a:xfrm>
          <a:prstGeom prst="rect">
            <a:avLst/>
          </a:prstGeom>
        </p:spPr>
        <p:txBody>
          <a:bodyPr wrap="square">
            <a:spAutoFit/>
          </a:bodyPr>
          <a:lstStyle/>
          <a:p>
            <a:r>
              <a:rPr lang="en-AU" sz="900" dirty="0">
                <a:solidFill>
                  <a:schemeClr val="tx1">
                    <a:lumMod val="75000"/>
                    <a:lumOff val="25000"/>
                  </a:schemeClr>
                </a:solidFill>
                <a:latin typeface="Arial" panose="020B0604020202020204" pitchFamily="34" charset="0"/>
                <a:cs typeface="Arial" panose="020B0604020202020204" pitchFamily="34" charset="0"/>
              </a:rPr>
              <a:t>Graham D </a:t>
            </a:r>
            <a:r>
              <a:rPr lang="en-AU" sz="900" i="1" dirty="0">
                <a:solidFill>
                  <a:schemeClr val="tx1">
                    <a:lumMod val="75000"/>
                    <a:lumOff val="25000"/>
                  </a:schemeClr>
                </a:solidFill>
                <a:latin typeface="Arial" panose="020B0604020202020204" pitchFamily="34" charset="0"/>
                <a:cs typeface="Arial" panose="020B0604020202020204" pitchFamily="34" charset="0"/>
              </a:rPr>
              <a:t>et al. Circulation </a:t>
            </a:r>
            <a:r>
              <a:rPr lang="en-AU" sz="900" dirty="0">
                <a:solidFill>
                  <a:schemeClr val="tx1">
                    <a:lumMod val="75000"/>
                    <a:lumOff val="25000"/>
                  </a:schemeClr>
                </a:solidFill>
                <a:latin typeface="Arial" panose="020B0604020202020204" pitchFamily="34" charset="0"/>
                <a:cs typeface="Arial" panose="020B0604020202020204" pitchFamily="34" charset="0"/>
              </a:rPr>
              <a:t>2015; 131: 157–64. 2. Pradaxa </a:t>
            </a:r>
            <a:r>
              <a:rPr lang="en-AU" sz="900" dirty="0" smtClean="0">
                <a:solidFill>
                  <a:schemeClr val="tx1">
                    <a:lumMod val="75000"/>
                    <a:lumOff val="25000"/>
                  </a:schemeClr>
                </a:solidFill>
                <a:latin typeface="Arial" panose="020B0604020202020204" pitchFamily="34" charset="0"/>
                <a:cs typeface="Arial" panose="020B0604020202020204" pitchFamily="34" charset="0"/>
              </a:rPr>
              <a:t>Approved Product </a:t>
            </a:r>
            <a:r>
              <a:rPr lang="en-AU" sz="900" dirty="0">
                <a:solidFill>
                  <a:schemeClr val="tx1">
                    <a:lumMod val="75000"/>
                    <a:lumOff val="25000"/>
                  </a:schemeClr>
                </a:solidFill>
                <a:latin typeface="Arial" panose="020B0604020202020204" pitchFamily="34" charset="0"/>
                <a:cs typeface="Arial" panose="020B0604020202020204" pitchFamily="34" charset="0"/>
              </a:rPr>
              <a:t>Information</a:t>
            </a:r>
          </a:p>
        </p:txBody>
      </p:sp>
      <p:sp>
        <p:nvSpPr>
          <p:cNvPr id="4" name="TextBox 3"/>
          <p:cNvSpPr txBox="1"/>
          <p:nvPr/>
        </p:nvSpPr>
        <p:spPr>
          <a:xfrm>
            <a:off x="6550000" y="4085578"/>
            <a:ext cx="1950546" cy="892552"/>
          </a:xfrm>
          <a:prstGeom prst="rect">
            <a:avLst/>
          </a:prstGeom>
          <a:noFill/>
        </p:spPr>
        <p:txBody>
          <a:bodyPr wrap="square" rtlCol="0">
            <a:spAutoFit/>
          </a:bodyPr>
          <a:lstStyle/>
          <a:p>
            <a:pPr algn="ctr"/>
            <a:r>
              <a:rPr lang="en-AU" sz="3200" dirty="0" smtClean="0">
                <a:solidFill>
                  <a:schemeClr val="bg1"/>
                </a:solidFill>
              </a:rPr>
              <a:t>&gt;134,000</a:t>
            </a:r>
            <a:r>
              <a:rPr lang="en-AU" sz="2000" dirty="0" smtClean="0">
                <a:solidFill>
                  <a:schemeClr val="bg1"/>
                </a:solidFill>
              </a:rPr>
              <a:t> </a:t>
            </a:r>
            <a:r>
              <a:rPr lang="en-AU" sz="2000" dirty="0">
                <a:solidFill>
                  <a:schemeClr val="bg1"/>
                </a:solidFill>
              </a:rPr>
              <a:t>people</a:t>
            </a:r>
          </a:p>
        </p:txBody>
      </p:sp>
      <p:sp>
        <p:nvSpPr>
          <p:cNvPr id="6" name="Rectangle 5"/>
          <p:cNvSpPr/>
          <p:nvPr/>
        </p:nvSpPr>
        <p:spPr>
          <a:xfrm>
            <a:off x="107504" y="5562034"/>
            <a:ext cx="7560962" cy="430887"/>
          </a:xfrm>
          <a:prstGeom prst="rect">
            <a:avLst/>
          </a:prstGeom>
        </p:spPr>
        <p:txBody>
          <a:bodyPr wrap="square">
            <a:spAutoFit/>
          </a:bodyPr>
          <a:lstStyle/>
          <a:p>
            <a:r>
              <a:rPr lang="en-AU" sz="1100" dirty="0">
                <a:solidFill>
                  <a:schemeClr val="tx1">
                    <a:lumMod val="75000"/>
                    <a:lumOff val="25000"/>
                  </a:schemeClr>
                </a:solidFill>
                <a:latin typeface="Arial" panose="020B0604020202020204" pitchFamily="34" charset="0"/>
                <a:cs typeface="Arial" panose="020B0604020202020204" pitchFamily="34" charset="0"/>
              </a:rPr>
              <a:t>*Pradaxa 110 mg is not available in the USA. Pradaxa 75 mg bd is recommended in patients with severe renal impairment in the USA. This dose is not indicated for stroke prevention in NVAF in Australia.</a:t>
            </a:r>
            <a:r>
              <a:rPr lang="en-AU" sz="1100" baseline="30000" dirty="0">
                <a:solidFill>
                  <a:schemeClr val="tx1">
                    <a:lumMod val="75000"/>
                    <a:lumOff val="25000"/>
                  </a:schemeClr>
                </a:solidFill>
                <a:latin typeface="Arial" panose="020B0604020202020204" pitchFamily="34" charset="0"/>
                <a:cs typeface="Arial" panose="020B0604020202020204" pitchFamily="34" charset="0"/>
              </a:rPr>
              <a:t>1,2</a:t>
            </a:r>
            <a:r>
              <a:rPr lang="en-AU" sz="1100" dirty="0">
                <a:solidFill>
                  <a:schemeClr val="tx1">
                    <a:lumMod val="75000"/>
                    <a:lumOff val="25000"/>
                  </a:schemeClr>
                </a:solidFill>
                <a:latin typeface="Arial" panose="020B0604020202020204" pitchFamily="34" charset="0"/>
                <a:cs typeface="Arial" panose="020B0604020202020204" pitchFamily="34" charset="0"/>
              </a:rPr>
              <a:t> </a:t>
            </a:r>
          </a:p>
        </p:txBody>
      </p:sp>
      <p:pic>
        <p:nvPicPr>
          <p:cNvPr id="7" name="Picture 6" descr="2-groups.png"/>
          <p:cNvPicPr>
            <a:picLocks noChangeAspect="1"/>
          </p:cNvPicPr>
          <p:nvPr/>
        </p:nvPicPr>
        <p:blipFill rotWithShape="1">
          <a:blip r:embed="rId4" cstate="print">
            <a:extLst>
              <a:ext uri="{28A0092B-C50C-407E-A947-70E740481C1C}">
                <a14:useLocalDpi xmlns:a14="http://schemas.microsoft.com/office/drawing/2010/main" val="0"/>
              </a:ext>
            </a:extLst>
          </a:blip>
          <a:srcRect l="49761"/>
          <a:stretch/>
        </p:blipFill>
        <p:spPr>
          <a:xfrm>
            <a:off x="6210169" y="2106829"/>
            <a:ext cx="2683823" cy="1965566"/>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0109379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441251"/>
            <a:ext cx="9144000" cy="6858000"/>
          </a:xfrm>
          <a:prstGeom prst="rect">
            <a:avLst/>
          </a:prstGeom>
        </p:spPr>
      </p:pic>
      <p:sp>
        <p:nvSpPr>
          <p:cNvPr id="2" name="Title 1"/>
          <p:cNvSpPr>
            <a:spLocks noGrp="1"/>
          </p:cNvSpPr>
          <p:nvPr>
            <p:ph type="title"/>
          </p:nvPr>
        </p:nvSpPr>
        <p:spPr/>
        <p:txBody>
          <a:bodyPr>
            <a:normAutofit fontScale="90000"/>
          </a:bodyPr>
          <a:lstStyle/>
          <a:p>
            <a:r>
              <a:rPr lang="en-AU" dirty="0" smtClean="0"/>
              <a:t>Pradaxa reduced stroke, ICH and </a:t>
            </a:r>
            <a:br>
              <a:rPr lang="en-AU" dirty="0" smtClean="0"/>
            </a:br>
            <a:r>
              <a:rPr lang="en-AU" dirty="0" smtClean="0"/>
              <a:t>death in the real </a:t>
            </a:r>
            <a:r>
              <a:rPr lang="en-AU" dirty="0"/>
              <a:t>world </a:t>
            </a:r>
            <a:r>
              <a:rPr lang="en-AU" dirty="0" smtClean="0"/>
              <a:t>vs. warfarin</a:t>
            </a:r>
            <a:endParaRPr lang="en-US" dirty="0"/>
          </a:p>
        </p:txBody>
      </p:sp>
      <p:sp>
        <p:nvSpPr>
          <p:cNvPr id="6" name="Rectangle 5"/>
          <p:cNvSpPr/>
          <p:nvPr/>
        </p:nvSpPr>
        <p:spPr>
          <a:xfrm>
            <a:off x="0" y="6647046"/>
            <a:ext cx="8028384" cy="230832"/>
          </a:xfrm>
          <a:prstGeom prst="rect">
            <a:avLst/>
          </a:prstGeom>
        </p:spPr>
        <p:txBody>
          <a:bodyPr wrap="square">
            <a:spAutoFit/>
          </a:bodyPr>
          <a:lstStyle/>
          <a:p>
            <a:r>
              <a:rPr lang="en-AU" sz="900" dirty="0">
                <a:solidFill>
                  <a:schemeClr val="tx1">
                    <a:lumMod val="75000"/>
                    <a:lumOff val="25000"/>
                  </a:schemeClr>
                </a:solidFill>
                <a:latin typeface="arial" panose="020B0604020202020204" pitchFamily="34" charset="0"/>
              </a:rPr>
              <a:t>Graham D </a:t>
            </a:r>
            <a:r>
              <a:rPr lang="en-AU" sz="900" i="1" dirty="0">
                <a:solidFill>
                  <a:schemeClr val="tx1">
                    <a:lumMod val="75000"/>
                    <a:lumOff val="25000"/>
                  </a:schemeClr>
                </a:solidFill>
                <a:latin typeface="arial" panose="020B0604020202020204" pitchFamily="34" charset="0"/>
              </a:rPr>
              <a:t>et al. Circulation </a:t>
            </a:r>
            <a:r>
              <a:rPr lang="en-AU" sz="900" dirty="0">
                <a:solidFill>
                  <a:schemeClr val="tx1">
                    <a:lumMod val="75000"/>
                    <a:lumOff val="25000"/>
                  </a:schemeClr>
                </a:solidFill>
                <a:latin typeface="arial" panose="020B0604020202020204" pitchFamily="34" charset="0"/>
              </a:rPr>
              <a:t>2015; 131: 157–64.</a:t>
            </a:r>
            <a:endParaRPr lang="en-AU" sz="900" dirty="0">
              <a:solidFill>
                <a:schemeClr val="tx1">
                  <a:lumMod val="75000"/>
                  <a:lumOff val="25000"/>
                </a:schemeClr>
              </a:solidFill>
            </a:endParaRPr>
          </a:p>
        </p:txBody>
      </p:sp>
      <p:sp>
        <p:nvSpPr>
          <p:cNvPr id="8" name="TextBox 7"/>
          <p:cNvSpPr txBox="1"/>
          <p:nvPr/>
        </p:nvSpPr>
        <p:spPr>
          <a:xfrm>
            <a:off x="6600017" y="2822424"/>
            <a:ext cx="2449662" cy="2431435"/>
          </a:xfrm>
          <a:prstGeom prst="rect">
            <a:avLst/>
          </a:prstGeom>
          <a:noFill/>
        </p:spPr>
        <p:txBody>
          <a:bodyPr wrap="square" rtlCol="0">
            <a:spAutoFit/>
          </a:bodyPr>
          <a:lstStyle/>
          <a:p>
            <a:pPr marL="214313" indent="-214313">
              <a:spcBef>
                <a:spcPts val="600"/>
              </a:spcBef>
              <a:spcAft>
                <a:spcPts val="600"/>
              </a:spcAft>
              <a:buFont typeface="Arial" panose="020B0604020202020204" pitchFamily="34" charset="0"/>
              <a:buChar char="•"/>
            </a:pPr>
            <a:r>
              <a:rPr lang="en-US" sz="1200" dirty="0">
                <a:latin typeface="Arial" panose="020B0604020202020204" pitchFamily="34" charset="0"/>
                <a:cs typeface="Arial" panose="020B0604020202020204" pitchFamily="34" charset="0"/>
              </a:rPr>
              <a:t>Based on analysis of Pradaxa 150 mg bd and 75 mg bd doses with no stratification by </a:t>
            </a:r>
            <a:r>
              <a:rPr lang="en-US" sz="1200" dirty="0" smtClean="0">
                <a:latin typeface="Arial" panose="020B0604020202020204" pitchFamily="34" charset="0"/>
                <a:cs typeface="Arial" panose="020B0604020202020204" pitchFamily="34" charset="0"/>
              </a:rPr>
              <a:t>dose. </a:t>
            </a:r>
            <a:endParaRPr lang="en-US" sz="1200" dirty="0">
              <a:latin typeface="Arial" panose="020B0604020202020204" pitchFamily="34" charset="0"/>
              <a:cs typeface="Arial" panose="020B0604020202020204" pitchFamily="34" charset="0"/>
            </a:endParaRPr>
          </a:p>
          <a:p>
            <a:pPr marL="214313" indent="-214313">
              <a:spcBef>
                <a:spcPts val="600"/>
              </a:spcBef>
              <a:spcAft>
                <a:spcPts val="600"/>
              </a:spcAft>
              <a:buFont typeface="Arial" panose="020B0604020202020204" pitchFamily="34" charset="0"/>
              <a:buChar char="•"/>
            </a:pPr>
            <a:r>
              <a:rPr lang="en-US" sz="1200" dirty="0">
                <a:latin typeface="Arial" panose="020B0604020202020204" pitchFamily="34" charset="0"/>
                <a:cs typeface="Arial" panose="020B0604020202020204" pitchFamily="34" charset="0"/>
              </a:rPr>
              <a:t>There was an increased risk of gastrointestinal bleeding in the Pradaxa group vs. warfarin </a:t>
            </a:r>
            <a:endParaRPr lang="en-US" sz="1200" dirty="0" smtClean="0">
              <a:latin typeface="Arial" panose="020B0604020202020204" pitchFamily="34" charset="0"/>
              <a:cs typeface="Arial" panose="020B0604020202020204" pitchFamily="34" charset="0"/>
            </a:endParaRPr>
          </a:p>
          <a:p>
            <a:pPr marL="214313" indent="-214313">
              <a:spcBef>
                <a:spcPts val="600"/>
              </a:spcBef>
              <a:spcAft>
                <a:spcPts val="600"/>
              </a:spcAft>
              <a:buFont typeface="Arial" panose="020B0604020202020204" pitchFamily="34" charset="0"/>
              <a:buChar char="•"/>
            </a:pPr>
            <a:r>
              <a:rPr lang="en-US" sz="1200" dirty="0" smtClean="0">
                <a:latin typeface="Arial" panose="020B0604020202020204" pitchFamily="34" charset="0"/>
                <a:cs typeface="Arial" panose="020B0604020202020204" pitchFamily="34" charset="0"/>
              </a:rPr>
              <a:t>This increase was only observed in women aged ≥75 and men aged ≥85 years</a:t>
            </a:r>
            <a:endParaRPr lang="en-US" sz="120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9" name="TextBox 8"/>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0" name="TextBox 9"/>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15160970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AF Burden</a:t>
            </a:r>
            <a:endParaRPr lang="en-AU" dirty="0"/>
          </a:p>
        </p:txBody>
      </p:sp>
      <p:sp>
        <p:nvSpPr>
          <p:cNvPr id="3" name="Content Placeholder 2"/>
          <p:cNvSpPr>
            <a:spLocks noGrp="1"/>
          </p:cNvSpPr>
          <p:nvPr>
            <p:ph idx="1"/>
          </p:nvPr>
        </p:nvSpPr>
        <p:spPr>
          <a:xfrm>
            <a:off x="190500" y="1479700"/>
            <a:ext cx="8763000" cy="5013175"/>
          </a:xfrm>
        </p:spPr>
        <p:txBody>
          <a:bodyPr>
            <a:normAutofit/>
          </a:bodyPr>
          <a:lstStyle/>
          <a:p>
            <a:r>
              <a:rPr lang="en-AU" dirty="0" smtClean="0"/>
              <a:t>Commonest cardiac arrhythmia encountered in cardiology</a:t>
            </a:r>
          </a:p>
          <a:p>
            <a:pPr lvl="1"/>
            <a:r>
              <a:rPr lang="en-AU" dirty="0" smtClean="0"/>
              <a:t>Incidence increases with age</a:t>
            </a:r>
          </a:p>
          <a:p>
            <a:pPr lvl="1"/>
            <a:r>
              <a:rPr lang="en-AU" dirty="0" smtClean="0"/>
              <a:t>Projected increase in incidence is x5 by 2050</a:t>
            </a:r>
          </a:p>
          <a:p>
            <a:pPr lvl="1"/>
            <a:endParaRPr lang="en-AU" dirty="0"/>
          </a:p>
          <a:p>
            <a:pPr marL="457200" lvl="1" indent="0">
              <a:buNone/>
            </a:pPr>
            <a:r>
              <a:rPr lang="en-AU" sz="2400" dirty="0" smtClean="0"/>
              <a:t>Patients with AF have x 5 increase risk of a stroke</a:t>
            </a:r>
          </a:p>
          <a:p>
            <a:pPr lvl="1"/>
            <a:r>
              <a:rPr lang="en-AU" sz="2400" dirty="0"/>
              <a:t>	</a:t>
            </a:r>
            <a:r>
              <a:rPr lang="en-AU" sz="2400" dirty="0" smtClean="0"/>
              <a:t>Accounts for 15-20% of strokes</a:t>
            </a:r>
          </a:p>
          <a:p>
            <a:pPr lvl="1"/>
            <a:r>
              <a:rPr lang="en-AU" sz="2400" dirty="0"/>
              <a:t>	</a:t>
            </a:r>
            <a:r>
              <a:rPr lang="en-AU" sz="2400" dirty="0" smtClean="0"/>
              <a:t>Over 90% strokes are thromboembolic</a:t>
            </a:r>
          </a:p>
          <a:p>
            <a:pPr lvl="1"/>
            <a:r>
              <a:rPr lang="en-AU" sz="2400" dirty="0"/>
              <a:t>	</a:t>
            </a:r>
            <a:r>
              <a:rPr lang="en-AU" sz="2400" dirty="0" smtClean="0"/>
              <a:t>Stroke is the lading cause of long-term disability</a:t>
            </a:r>
          </a:p>
          <a:p>
            <a:pPr lvl="1"/>
            <a:r>
              <a:rPr lang="en-AU" sz="2400" dirty="0"/>
              <a:t>	</a:t>
            </a:r>
            <a:r>
              <a:rPr lang="en-AU" sz="2400" dirty="0" smtClean="0"/>
              <a:t>Stroke is a significant cause of death in patients with AF</a:t>
            </a:r>
          </a:p>
          <a:p>
            <a:pPr marL="457200" lvl="1" indent="0">
              <a:buNone/>
            </a:pPr>
            <a:endParaRPr lang="en-AU" sz="2400" dirty="0" smtClean="0"/>
          </a:p>
          <a:p>
            <a:pPr lvl="1"/>
            <a:endParaRPr lang="en-AU" dirty="0" smtClean="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95612371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GI bleeding risk</a:t>
            </a:r>
            <a:endParaRPr lang="en-AU" dirty="0"/>
          </a:p>
        </p:txBody>
      </p:sp>
      <p:pic>
        <p:nvPicPr>
          <p:cNvPr id="4" name="Picture 3"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131" y="2641742"/>
            <a:ext cx="8567738" cy="2358683"/>
          </a:xfrm>
          <a:prstGeom prst="rect">
            <a:avLst/>
          </a:prstGeom>
        </p:spPr>
      </p:pic>
      <p:sp>
        <p:nvSpPr>
          <p:cNvPr id="5" name="TextBox 4"/>
          <p:cNvSpPr txBox="1"/>
          <p:nvPr/>
        </p:nvSpPr>
        <p:spPr>
          <a:xfrm>
            <a:off x="457200" y="2766741"/>
            <a:ext cx="8229600" cy="2015936"/>
          </a:xfrm>
          <a:prstGeom prst="rect">
            <a:avLst/>
          </a:prstGeom>
          <a:noFill/>
        </p:spPr>
        <p:txBody>
          <a:bodyPr wrap="square" rtlCol="0">
            <a:spAutoFit/>
          </a:bodyPr>
          <a:lstStyle/>
          <a:p>
            <a:pPr algn="ctr">
              <a:lnSpc>
                <a:spcPts val="5000"/>
              </a:lnSpc>
            </a:pPr>
            <a:r>
              <a:rPr lang="en-AU" sz="2800" b="1" dirty="0" smtClean="0">
                <a:solidFill>
                  <a:schemeClr val="bg1"/>
                </a:solidFill>
                <a:latin typeface="Arial" panose="020B0604020202020204" pitchFamily="34" charset="0"/>
                <a:cs typeface="Arial" panose="020B0604020202020204" pitchFamily="34" charset="0"/>
              </a:rPr>
              <a:t>When </a:t>
            </a:r>
            <a:r>
              <a:rPr lang="en-AU" sz="2800" b="1" dirty="0">
                <a:solidFill>
                  <a:schemeClr val="bg1"/>
                </a:solidFill>
                <a:latin typeface="Arial" panose="020B0604020202020204" pitchFamily="34" charset="0"/>
                <a:cs typeface="Arial" panose="020B0604020202020204" pitchFamily="34" charset="0"/>
              </a:rPr>
              <a:t>used as indicated in </a:t>
            </a:r>
            <a:r>
              <a:rPr lang="en-AU" sz="2800" b="1" dirty="0" smtClean="0">
                <a:solidFill>
                  <a:schemeClr val="bg1"/>
                </a:solidFill>
                <a:latin typeface="Arial" panose="020B0604020202020204" pitchFamily="34" charset="0"/>
                <a:cs typeface="Arial" panose="020B0604020202020204" pitchFamily="34" charset="0"/>
              </a:rPr>
              <a:t>Australia,</a:t>
            </a:r>
            <a:r>
              <a:rPr lang="en-AU" sz="2800" dirty="0" smtClean="0">
                <a:solidFill>
                  <a:schemeClr val="bg1"/>
                </a:solidFill>
                <a:latin typeface="Arial" panose="020B0604020202020204" pitchFamily="34" charset="0"/>
                <a:cs typeface="Arial" panose="020B0604020202020204" pitchFamily="34" charset="0"/>
              </a:rPr>
              <a:t/>
            </a:r>
            <a:br>
              <a:rPr lang="en-AU" sz="2800" dirty="0" smtClean="0">
                <a:solidFill>
                  <a:schemeClr val="bg1"/>
                </a:solidFill>
                <a:latin typeface="Arial" panose="020B0604020202020204" pitchFamily="34" charset="0"/>
                <a:cs typeface="Arial" panose="020B0604020202020204" pitchFamily="34" charset="0"/>
              </a:rPr>
            </a:br>
            <a:r>
              <a:rPr lang="en-AU" sz="3200" dirty="0" smtClean="0">
                <a:solidFill>
                  <a:schemeClr val="bg1"/>
                </a:solidFill>
                <a:latin typeface="Arial" panose="020B0604020202020204" pitchFamily="34" charset="0"/>
                <a:cs typeface="Arial" panose="020B0604020202020204" pitchFamily="34" charset="0"/>
              </a:rPr>
              <a:t>rates of GI </a:t>
            </a:r>
            <a:r>
              <a:rPr lang="en-AU" sz="3200" dirty="0">
                <a:solidFill>
                  <a:schemeClr val="bg1"/>
                </a:solidFill>
                <a:latin typeface="Arial" panose="020B0604020202020204" pitchFamily="34" charset="0"/>
                <a:cs typeface="Arial" panose="020B0604020202020204" pitchFamily="34" charset="0"/>
              </a:rPr>
              <a:t>bleeding with </a:t>
            </a:r>
            <a:r>
              <a:rPr lang="en-AU" sz="3200" dirty="0" smtClean="0">
                <a:solidFill>
                  <a:schemeClr val="bg1"/>
                </a:solidFill>
                <a:latin typeface="Arial" panose="020B0604020202020204" pitchFamily="34" charset="0"/>
                <a:cs typeface="Arial" panose="020B0604020202020204" pitchFamily="34" charset="0"/>
              </a:rPr>
              <a:t>Pradaxa 150 mg </a:t>
            </a:r>
            <a:r>
              <a:rPr lang="en-AU" sz="3200" dirty="0" err="1" smtClean="0">
                <a:solidFill>
                  <a:schemeClr val="bg1"/>
                </a:solidFill>
                <a:latin typeface="Arial" panose="020B0604020202020204" pitchFamily="34" charset="0"/>
                <a:cs typeface="Arial" panose="020B0604020202020204" pitchFamily="34" charset="0"/>
              </a:rPr>
              <a:t>bd</a:t>
            </a:r>
            <a:r>
              <a:rPr lang="en-AU" sz="3200" dirty="0" smtClean="0">
                <a:solidFill>
                  <a:schemeClr val="bg1"/>
                </a:solidFill>
                <a:latin typeface="Arial" panose="020B0604020202020204" pitchFamily="34" charset="0"/>
                <a:cs typeface="Arial" panose="020B0604020202020204" pitchFamily="34" charset="0"/>
              </a:rPr>
              <a:t> are comparable to warfarin</a:t>
            </a:r>
            <a:r>
              <a:rPr lang="en-AU" sz="3200" baseline="30000" dirty="0" smtClean="0">
                <a:solidFill>
                  <a:schemeClr val="bg1"/>
                </a:solidFill>
                <a:latin typeface="Arial" panose="020B0604020202020204" pitchFamily="34" charset="0"/>
                <a:cs typeface="Arial" panose="020B0604020202020204" pitchFamily="34" charset="0"/>
              </a:rPr>
              <a:t>1,2</a:t>
            </a:r>
            <a:endParaRPr lang="en-AU" sz="3600" baseline="30000" dirty="0">
              <a:solidFill>
                <a:schemeClr val="bg1"/>
              </a:solidFill>
              <a:latin typeface="Arial" panose="020B0604020202020204" pitchFamily="34" charset="0"/>
              <a:cs typeface="Arial" panose="020B0604020202020204" pitchFamily="34" charset="0"/>
            </a:endParaRPr>
          </a:p>
        </p:txBody>
      </p:sp>
      <p:sp>
        <p:nvSpPr>
          <p:cNvPr id="6" name="Rectangle 5"/>
          <p:cNvSpPr/>
          <p:nvPr/>
        </p:nvSpPr>
        <p:spPr>
          <a:xfrm>
            <a:off x="0" y="6613724"/>
            <a:ext cx="8028384" cy="246221"/>
          </a:xfrm>
          <a:prstGeom prst="rect">
            <a:avLst/>
          </a:prstGeom>
        </p:spPr>
        <p:txBody>
          <a:bodyPr wrap="square">
            <a:spAutoFit/>
          </a:bodyPr>
          <a:lstStyle/>
          <a:p>
            <a:r>
              <a:rPr lang="en-AU" sz="1000" dirty="0" smtClean="0">
                <a:solidFill>
                  <a:srgbClr val="64717F"/>
                </a:solidFill>
              </a:rPr>
              <a:t>1. </a:t>
            </a:r>
            <a:r>
              <a:rPr lang="fr-FR" sz="1000" dirty="0">
                <a:solidFill>
                  <a:srgbClr val="64717F"/>
                </a:solidFill>
              </a:rPr>
              <a:t>Graham D </a:t>
            </a:r>
            <a:r>
              <a:rPr lang="fr-FR" sz="1000" i="1" dirty="0">
                <a:solidFill>
                  <a:srgbClr val="64717F"/>
                </a:solidFill>
              </a:rPr>
              <a:t>et al. Circulation </a:t>
            </a:r>
            <a:r>
              <a:rPr lang="fr-FR" sz="1000" dirty="0">
                <a:solidFill>
                  <a:srgbClr val="64717F"/>
                </a:solidFill>
              </a:rPr>
              <a:t>2015; 131: </a:t>
            </a:r>
            <a:r>
              <a:rPr lang="fr-FR" sz="1000" dirty="0" smtClean="0">
                <a:solidFill>
                  <a:srgbClr val="64717F"/>
                </a:solidFill>
              </a:rPr>
              <a:t>157–64. </a:t>
            </a:r>
            <a:r>
              <a:rPr lang="en-AU" sz="1000" dirty="0" smtClean="0">
                <a:solidFill>
                  <a:srgbClr val="64717F"/>
                </a:solidFill>
              </a:rPr>
              <a:t>2. Eikelboom JE </a:t>
            </a:r>
            <a:r>
              <a:rPr lang="en-AU" sz="1000" i="1" dirty="0" smtClean="0">
                <a:solidFill>
                  <a:srgbClr val="64717F"/>
                </a:solidFill>
              </a:rPr>
              <a:t>et al. Circulation </a:t>
            </a:r>
            <a:r>
              <a:rPr lang="en-AU" sz="1000" dirty="0" smtClean="0">
                <a:solidFill>
                  <a:srgbClr val="64717F"/>
                </a:solidFill>
              </a:rPr>
              <a:t>2011; 123: 2363–72.</a:t>
            </a:r>
            <a:endParaRPr lang="en-AU" sz="1000" dirty="0">
              <a:solidFill>
                <a:srgbClr val="64717F"/>
              </a:solidFill>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8" name="TextBox 7"/>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9" name="TextBox 8"/>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46273681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700247" cy="1301895"/>
          </a:xfrm>
        </p:spPr>
        <p:txBody>
          <a:bodyPr/>
          <a:lstStyle/>
          <a:p>
            <a:r>
              <a:rPr lang="en-AU" sz="4700" dirty="0"/>
              <a:t>When to consider Pradaxa 150 mg bd</a:t>
            </a:r>
          </a:p>
        </p:txBody>
      </p:sp>
      <p:sp>
        <p:nvSpPr>
          <p:cNvPr id="3" name="Content Placeholder 2"/>
          <p:cNvSpPr>
            <a:spLocks noGrp="1"/>
          </p:cNvSpPr>
          <p:nvPr>
            <p:ph idx="1"/>
          </p:nvPr>
        </p:nvSpPr>
        <p:spPr>
          <a:xfrm>
            <a:off x="457200" y="3500437"/>
            <a:ext cx="8229600" cy="2805053"/>
          </a:xfrm>
        </p:spPr>
        <p:txBody>
          <a:bodyPr>
            <a:normAutofit/>
          </a:bodyPr>
          <a:lstStyle/>
          <a:p>
            <a:pPr marL="0" indent="0">
              <a:buNone/>
            </a:pPr>
            <a:r>
              <a:rPr lang="en-AU" sz="2000" dirty="0" smtClean="0"/>
              <a:t>Pradaxa 150 mg bd vs. warfarin:</a:t>
            </a:r>
          </a:p>
          <a:p>
            <a:pPr>
              <a:buClr>
                <a:srgbClr val="0C83CB"/>
              </a:buClr>
              <a:buFont typeface="Wingdings" panose="05000000000000000000" pitchFamily="2" charset="2"/>
              <a:buChar char="ü"/>
            </a:pPr>
            <a:r>
              <a:rPr lang="en-AU" sz="2000" dirty="0" smtClean="0"/>
              <a:t>The only NOAC to provide significant reduction in ischaemic stroke (24% RRR; p=0.03)</a:t>
            </a:r>
            <a:r>
              <a:rPr lang="en-AU" sz="2000" baseline="30000" dirty="0" smtClean="0"/>
              <a:t>2–6</a:t>
            </a:r>
          </a:p>
          <a:p>
            <a:pPr>
              <a:buClr>
                <a:srgbClr val="0C83CB"/>
              </a:buClr>
              <a:buFont typeface="Wingdings" panose="05000000000000000000" pitchFamily="2" charset="2"/>
              <a:buChar char="ü"/>
            </a:pPr>
            <a:r>
              <a:rPr lang="en-AU" sz="2000" dirty="0" smtClean="0"/>
              <a:t>Superior reduction in intracranial bleeding </a:t>
            </a:r>
            <a:r>
              <a:rPr lang="en-AU" sz="2000" dirty="0"/>
              <a:t>(59% RRR; p&lt;0.001)</a:t>
            </a:r>
            <a:r>
              <a:rPr lang="en-AU" sz="2000" baseline="30000" dirty="0" smtClean="0"/>
              <a:t>2–4</a:t>
            </a:r>
          </a:p>
          <a:p>
            <a:pPr>
              <a:buClr>
                <a:srgbClr val="0C83CB"/>
              </a:buClr>
              <a:buFont typeface="Wingdings" panose="05000000000000000000" pitchFamily="2" charset="2"/>
              <a:buChar char="ü"/>
            </a:pPr>
            <a:r>
              <a:rPr lang="en-AU" sz="2000" dirty="0" smtClean="0"/>
              <a:t>Comparable rates of major bleeding (p=0.41)</a:t>
            </a:r>
            <a:r>
              <a:rPr lang="en-AU" sz="2000" baseline="30000" dirty="0" smtClean="0"/>
              <a:t>2–4</a:t>
            </a:r>
          </a:p>
        </p:txBody>
      </p:sp>
      <p:pic>
        <p:nvPicPr>
          <p:cNvPr id="4" name="Picture 3" descr="Bo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31" y="1970088"/>
            <a:ext cx="8567738" cy="1287443"/>
          </a:xfrm>
          <a:prstGeom prst="rect">
            <a:avLst/>
          </a:prstGeom>
        </p:spPr>
      </p:pic>
      <p:sp>
        <p:nvSpPr>
          <p:cNvPr id="5" name="TextBox 4"/>
          <p:cNvSpPr txBox="1"/>
          <p:nvPr/>
        </p:nvSpPr>
        <p:spPr>
          <a:xfrm>
            <a:off x="731838" y="2227244"/>
            <a:ext cx="7713662" cy="830997"/>
          </a:xfrm>
          <a:prstGeom prst="rect">
            <a:avLst/>
          </a:prstGeom>
          <a:noFill/>
        </p:spPr>
        <p:txBody>
          <a:bodyPr wrap="square" rtlCol="0">
            <a:spAutoFit/>
          </a:bodyPr>
          <a:lstStyle/>
          <a:p>
            <a:pPr algn="ctr"/>
            <a:r>
              <a:rPr lang="en-AU" sz="2400" dirty="0" smtClean="0">
                <a:solidFill>
                  <a:schemeClr val="bg1"/>
                </a:solidFill>
                <a:latin typeface="Arial" panose="020B0604020202020204" pitchFamily="34" charset="0"/>
                <a:cs typeface="Arial" panose="020B0604020202020204" pitchFamily="34" charset="0"/>
              </a:rPr>
              <a:t>Pradaxa 150 mg bd is recommended for </a:t>
            </a:r>
            <a:br>
              <a:rPr lang="en-AU" sz="2400" dirty="0" smtClean="0">
                <a:solidFill>
                  <a:schemeClr val="bg1"/>
                </a:solidFill>
                <a:latin typeface="Arial" panose="020B0604020202020204" pitchFamily="34" charset="0"/>
                <a:cs typeface="Arial" panose="020B0604020202020204" pitchFamily="34" charset="0"/>
              </a:rPr>
            </a:br>
            <a:r>
              <a:rPr lang="en-AU" sz="2400" dirty="0" smtClean="0">
                <a:solidFill>
                  <a:schemeClr val="bg1"/>
                </a:solidFill>
                <a:latin typeface="Arial" panose="020B0604020202020204" pitchFamily="34" charset="0"/>
                <a:cs typeface="Arial" panose="020B0604020202020204" pitchFamily="34" charset="0"/>
              </a:rPr>
              <a:t>suitable patients aged &lt;75 years</a:t>
            </a:r>
            <a:r>
              <a:rPr lang="en-AU" sz="2400" baseline="30000" dirty="0" smtClean="0">
                <a:solidFill>
                  <a:schemeClr val="bg1"/>
                </a:solidFill>
                <a:latin typeface="Arial" panose="020B0604020202020204" pitchFamily="34" charset="0"/>
                <a:cs typeface="Arial" panose="020B0604020202020204" pitchFamily="34" charset="0"/>
              </a:rPr>
              <a:t>1</a:t>
            </a:r>
            <a:endParaRPr lang="en-AU" sz="2400" baseline="30000" dirty="0">
              <a:solidFill>
                <a:schemeClr val="bg1"/>
              </a:solidFill>
              <a:latin typeface="Arial" panose="020B0604020202020204" pitchFamily="34" charset="0"/>
              <a:cs typeface="Arial" panose="020B0604020202020204" pitchFamily="34" charset="0"/>
            </a:endParaRPr>
          </a:p>
        </p:txBody>
      </p:sp>
      <p:sp>
        <p:nvSpPr>
          <p:cNvPr id="7" name="Rectangle 6"/>
          <p:cNvSpPr/>
          <p:nvPr/>
        </p:nvSpPr>
        <p:spPr>
          <a:xfrm>
            <a:off x="12699" y="5415540"/>
            <a:ext cx="9144001" cy="553998"/>
          </a:xfrm>
          <a:prstGeom prst="rect">
            <a:avLst/>
          </a:prstGeom>
        </p:spPr>
        <p:txBody>
          <a:bodyPr wrap="square">
            <a:spAutoFit/>
          </a:bodyPr>
          <a:lstStyle/>
          <a:p>
            <a:r>
              <a:rPr lang="en-AU" sz="1000" dirty="0" smtClean="0">
                <a:solidFill>
                  <a:schemeClr val="tx1">
                    <a:lumMod val="75000"/>
                    <a:lumOff val="25000"/>
                  </a:schemeClr>
                </a:solidFill>
                <a:latin typeface="Arial" panose="020B0604020202020204" pitchFamily="34" charset="0"/>
                <a:cs typeface="Arial" panose="020B0604020202020204" pitchFamily="34" charset="0"/>
              </a:rPr>
              <a:t>1. Pradaxa Approved Product Information. 2.</a:t>
            </a:r>
            <a:r>
              <a:rPr lang="fi-FI" sz="1000" dirty="0" smtClean="0">
                <a:solidFill>
                  <a:schemeClr val="tx1">
                    <a:lumMod val="75000"/>
                    <a:lumOff val="25000"/>
                  </a:schemeClr>
                </a:solidFill>
                <a:latin typeface="Arial" panose="020B0604020202020204" pitchFamily="34" charset="0"/>
                <a:cs typeface="Arial" panose="020B0604020202020204" pitchFamily="34" charset="0"/>
              </a:rPr>
              <a:t> </a:t>
            </a:r>
            <a:r>
              <a:rPr lang="fi-FI" sz="1000" dirty="0">
                <a:solidFill>
                  <a:schemeClr val="tx1">
                    <a:lumMod val="75000"/>
                    <a:lumOff val="25000"/>
                  </a:schemeClr>
                </a:solidFill>
                <a:latin typeface="Arial" panose="020B0604020202020204" pitchFamily="34" charset="0"/>
                <a:cs typeface="Arial" panose="020B0604020202020204" pitchFamily="34" charset="0"/>
              </a:rPr>
              <a:t>Connolly SJ </a:t>
            </a:r>
            <a:r>
              <a:rPr lang="fi-FI" sz="1000" i="1" dirty="0">
                <a:solidFill>
                  <a:schemeClr val="tx1">
                    <a:lumMod val="75000"/>
                    <a:lumOff val="25000"/>
                  </a:schemeClr>
                </a:solidFill>
                <a:latin typeface="Arial" panose="020B0604020202020204" pitchFamily="34" charset="0"/>
                <a:cs typeface="Arial" panose="020B0604020202020204" pitchFamily="34" charset="0"/>
              </a:rPr>
              <a:t>et al. N Engl J Med </a:t>
            </a:r>
            <a:r>
              <a:rPr lang="fi-FI" sz="1000" dirty="0">
                <a:solidFill>
                  <a:schemeClr val="tx1">
                    <a:lumMod val="75000"/>
                    <a:lumOff val="25000"/>
                  </a:schemeClr>
                </a:solidFill>
                <a:latin typeface="Arial" panose="020B0604020202020204" pitchFamily="34" charset="0"/>
                <a:cs typeface="Arial" panose="020B0604020202020204" pitchFamily="34" charset="0"/>
              </a:rPr>
              <a:t>2009; 361: 1139–51. </a:t>
            </a:r>
            <a:r>
              <a:rPr lang="fi-FI" sz="1000" dirty="0" smtClean="0">
                <a:solidFill>
                  <a:schemeClr val="tx1">
                    <a:lumMod val="75000"/>
                    <a:lumOff val="25000"/>
                  </a:schemeClr>
                </a:solidFill>
                <a:latin typeface="Arial" panose="020B0604020202020204" pitchFamily="34" charset="0"/>
                <a:cs typeface="Arial" panose="020B0604020202020204" pitchFamily="34" charset="0"/>
              </a:rPr>
              <a:t>3. </a:t>
            </a:r>
            <a:r>
              <a:rPr lang="fi-FI" sz="1000" dirty="0">
                <a:solidFill>
                  <a:schemeClr val="tx1">
                    <a:lumMod val="75000"/>
                    <a:lumOff val="25000"/>
                  </a:schemeClr>
                </a:solidFill>
                <a:latin typeface="Arial" panose="020B0604020202020204" pitchFamily="34" charset="0"/>
                <a:cs typeface="Arial" panose="020B0604020202020204" pitchFamily="34" charset="0"/>
              </a:rPr>
              <a:t>Connolly SJ</a:t>
            </a:r>
            <a:r>
              <a:rPr lang="fi-FI" sz="1000" i="1" dirty="0">
                <a:solidFill>
                  <a:schemeClr val="tx1">
                    <a:lumMod val="75000"/>
                    <a:lumOff val="25000"/>
                  </a:schemeClr>
                </a:solidFill>
                <a:latin typeface="Arial" panose="020B0604020202020204" pitchFamily="34" charset="0"/>
                <a:cs typeface="Arial" panose="020B0604020202020204" pitchFamily="34" charset="0"/>
              </a:rPr>
              <a:t> et al. N Engl J Med</a:t>
            </a:r>
            <a:r>
              <a:rPr lang="fi-FI" sz="1000" dirty="0">
                <a:solidFill>
                  <a:schemeClr val="tx1">
                    <a:lumMod val="75000"/>
                    <a:lumOff val="25000"/>
                  </a:schemeClr>
                </a:solidFill>
                <a:latin typeface="Arial" panose="020B0604020202020204" pitchFamily="34" charset="0"/>
                <a:cs typeface="Arial" panose="020B0604020202020204" pitchFamily="34" charset="0"/>
              </a:rPr>
              <a:t> 2010; 363: 1875–6. </a:t>
            </a:r>
            <a:r>
              <a:rPr lang="fi-FI" sz="1000" dirty="0" smtClean="0">
                <a:solidFill>
                  <a:schemeClr val="tx1">
                    <a:lumMod val="75000"/>
                    <a:lumOff val="25000"/>
                  </a:schemeClr>
                </a:solidFill>
                <a:latin typeface="Arial" panose="020B0604020202020204" pitchFamily="34" charset="0"/>
                <a:cs typeface="Arial" panose="020B0604020202020204" pitchFamily="34" charset="0"/>
              </a:rPr>
              <a:t>4. </a:t>
            </a:r>
            <a:r>
              <a:rPr lang="en-US" sz="1000" dirty="0">
                <a:solidFill>
                  <a:schemeClr val="tx1">
                    <a:lumMod val="75000"/>
                    <a:lumOff val="25000"/>
                  </a:schemeClr>
                </a:solidFill>
                <a:latin typeface="Arial" panose="020B0604020202020204" pitchFamily="34" charset="0"/>
                <a:cs typeface="Arial" panose="020B0604020202020204" pitchFamily="34" charset="0"/>
              </a:rPr>
              <a:t>Connolly SJ </a:t>
            </a:r>
            <a:r>
              <a:rPr lang="en-US" sz="1000" i="1" dirty="0">
                <a:solidFill>
                  <a:schemeClr val="tx1">
                    <a:lumMod val="75000"/>
                    <a:lumOff val="25000"/>
                  </a:schemeClr>
                </a:solidFill>
                <a:latin typeface="Arial" panose="020B0604020202020204" pitchFamily="34" charset="0"/>
                <a:cs typeface="Arial" panose="020B0604020202020204" pitchFamily="34" charset="0"/>
              </a:rPr>
              <a:t>et al</a:t>
            </a:r>
            <a:r>
              <a:rPr lang="en-US" sz="1000" dirty="0">
                <a:solidFill>
                  <a:schemeClr val="tx1">
                    <a:lumMod val="75000"/>
                    <a:lumOff val="25000"/>
                  </a:schemeClr>
                </a:solidFill>
                <a:latin typeface="Arial" panose="020B0604020202020204" pitchFamily="34" charset="0"/>
                <a:cs typeface="Arial" panose="020B0604020202020204" pitchFamily="34" charset="0"/>
              </a:rPr>
              <a:t>.</a:t>
            </a:r>
            <a:r>
              <a:rPr lang="en-GB" sz="1000" dirty="0">
                <a:solidFill>
                  <a:schemeClr val="tx1">
                    <a:lumMod val="75000"/>
                    <a:lumOff val="25000"/>
                  </a:schemeClr>
                </a:solidFill>
                <a:latin typeface="Arial" panose="020B0604020202020204" pitchFamily="34" charset="0"/>
                <a:cs typeface="Arial" panose="020B0604020202020204" pitchFamily="34" charset="0"/>
              </a:rPr>
              <a:t> </a:t>
            </a:r>
            <a:r>
              <a:rPr lang="en-AU" sz="1000" i="1" dirty="0">
                <a:solidFill>
                  <a:schemeClr val="tx1">
                    <a:lumMod val="75000"/>
                    <a:lumOff val="25000"/>
                  </a:schemeClr>
                </a:solidFill>
                <a:latin typeface="Arial" panose="020B0604020202020204" pitchFamily="34" charset="0"/>
                <a:cs typeface="Arial" panose="020B0604020202020204" pitchFamily="34" charset="0"/>
              </a:rPr>
              <a:t>N Engl J Med</a:t>
            </a:r>
            <a:r>
              <a:rPr lang="en-AU" sz="1000" dirty="0">
                <a:solidFill>
                  <a:schemeClr val="tx1">
                    <a:lumMod val="75000"/>
                    <a:lumOff val="25000"/>
                  </a:schemeClr>
                </a:solidFill>
                <a:latin typeface="Arial" panose="020B0604020202020204" pitchFamily="34" charset="0"/>
                <a:cs typeface="Arial" panose="020B0604020202020204" pitchFamily="34" charset="0"/>
              </a:rPr>
              <a:t> 2014; 371: </a:t>
            </a:r>
            <a:r>
              <a:rPr lang="en-AU" sz="1000" dirty="0" smtClean="0">
                <a:solidFill>
                  <a:schemeClr val="tx1">
                    <a:lumMod val="75000"/>
                    <a:lumOff val="25000"/>
                  </a:schemeClr>
                </a:solidFill>
                <a:latin typeface="Arial" panose="020B0604020202020204" pitchFamily="34" charset="0"/>
                <a:cs typeface="Arial" panose="020B0604020202020204" pitchFamily="34" charset="0"/>
              </a:rPr>
              <a:t>146–5. </a:t>
            </a:r>
            <a:r>
              <a:rPr lang="da-DK" sz="1000" dirty="0" smtClean="0">
                <a:solidFill>
                  <a:schemeClr val="tx1">
                    <a:lumMod val="75000"/>
                    <a:lumOff val="25000"/>
                  </a:schemeClr>
                </a:solidFill>
                <a:latin typeface="Arial" panose="020B0604020202020204" pitchFamily="34" charset="0"/>
                <a:cs typeface="Arial" panose="020B0604020202020204" pitchFamily="34" charset="0"/>
              </a:rPr>
              <a:t>5. Patel </a:t>
            </a:r>
            <a:r>
              <a:rPr lang="da-DK" sz="1000" dirty="0">
                <a:solidFill>
                  <a:schemeClr val="tx1">
                    <a:lumMod val="75000"/>
                    <a:lumOff val="25000"/>
                  </a:schemeClr>
                </a:solidFill>
                <a:latin typeface="Arial" panose="020B0604020202020204" pitchFamily="34" charset="0"/>
                <a:cs typeface="Arial" panose="020B0604020202020204" pitchFamily="34" charset="0"/>
              </a:rPr>
              <a:t>MR </a:t>
            </a:r>
            <a:r>
              <a:rPr lang="da-DK" sz="1000" i="1" dirty="0">
                <a:solidFill>
                  <a:schemeClr val="tx1">
                    <a:lumMod val="75000"/>
                    <a:lumOff val="25000"/>
                  </a:schemeClr>
                </a:solidFill>
                <a:latin typeface="Arial" panose="020B0604020202020204" pitchFamily="34" charset="0"/>
                <a:cs typeface="Arial" panose="020B0604020202020204" pitchFamily="34" charset="0"/>
              </a:rPr>
              <a:t>et al. N Engl J Med</a:t>
            </a:r>
            <a:r>
              <a:rPr lang="da-DK" sz="1000" dirty="0">
                <a:solidFill>
                  <a:schemeClr val="tx1">
                    <a:lumMod val="75000"/>
                    <a:lumOff val="25000"/>
                  </a:schemeClr>
                </a:solidFill>
                <a:latin typeface="Arial" panose="020B0604020202020204" pitchFamily="34" charset="0"/>
                <a:cs typeface="Arial" panose="020B0604020202020204" pitchFamily="34" charset="0"/>
              </a:rPr>
              <a:t> 2011; 365: </a:t>
            </a:r>
            <a:r>
              <a:rPr lang="da-DK" sz="1000" dirty="0" smtClean="0">
                <a:solidFill>
                  <a:schemeClr val="tx1">
                    <a:lumMod val="75000"/>
                    <a:lumOff val="25000"/>
                  </a:schemeClr>
                </a:solidFill>
                <a:latin typeface="Arial" panose="020B0604020202020204" pitchFamily="34" charset="0"/>
                <a:cs typeface="Arial" panose="020B0604020202020204" pitchFamily="34" charset="0"/>
              </a:rPr>
              <a:t>883–91. 6</a:t>
            </a:r>
            <a:r>
              <a:rPr lang="en-AU" sz="1000" dirty="0" smtClean="0">
                <a:solidFill>
                  <a:schemeClr val="tx1">
                    <a:lumMod val="75000"/>
                    <a:lumOff val="25000"/>
                  </a:schemeClr>
                </a:solidFill>
                <a:latin typeface="Arial" panose="020B0604020202020204" pitchFamily="34" charset="0"/>
                <a:cs typeface="Arial" panose="020B0604020202020204" pitchFamily="34" charset="0"/>
              </a:rPr>
              <a:t>. </a:t>
            </a:r>
            <a:r>
              <a:rPr lang="en-AU" sz="1000" dirty="0">
                <a:solidFill>
                  <a:schemeClr val="tx1">
                    <a:lumMod val="75000"/>
                    <a:lumOff val="25000"/>
                  </a:schemeClr>
                </a:solidFill>
                <a:latin typeface="Arial" panose="020B0604020202020204" pitchFamily="34" charset="0"/>
                <a:cs typeface="Arial" panose="020B0604020202020204" pitchFamily="34" charset="0"/>
              </a:rPr>
              <a:t>Granger CB </a:t>
            </a:r>
            <a:r>
              <a:rPr lang="en-AU" sz="1000" i="1" dirty="0">
                <a:solidFill>
                  <a:schemeClr val="tx1">
                    <a:lumMod val="75000"/>
                    <a:lumOff val="25000"/>
                  </a:schemeClr>
                </a:solidFill>
                <a:latin typeface="Arial" panose="020B0604020202020204" pitchFamily="34" charset="0"/>
                <a:cs typeface="Arial" panose="020B0604020202020204" pitchFamily="34" charset="0"/>
              </a:rPr>
              <a:t>et al. New Engl J Med </a:t>
            </a:r>
            <a:r>
              <a:rPr lang="en-AU" sz="1000" dirty="0">
                <a:solidFill>
                  <a:schemeClr val="tx1">
                    <a:lumMod val="75000"/>
                    <a:lumOff val="25000"/>
                  </a:schemeClr>
                </a:solidFill>
                <a:latin typeface="Arial" panose="020B0604020202020204" pitchFamily="34" charset="0"/>
                <a:cs typeface="Arial" panose="020B0604020202020204" pitchFamily="34" charset="0"/>
              </a:rPr>
              <a:t>2011; 365: 981-92. </a:t>
            </a:r>
            <a:r>
              <a:rPr lang="en-AU" sz="1000" dirty="0" smtClean="0">
                <a:solidFill>
                  <a:schemeClr val="tx1">
                    <a:lumMod val="75000"/>
                    <a:lumOff val="25000"/>
                  </a:schemeClr>
                </a:solidFill>
                <a:latin typeface="Arial" panose="020B0604020202020204" pitchFamily="34" charset="0"/>
                <a:cs typeface="Arial" panose="020B0604020202020204" pitchFamily="34" charset="0"/>
              </a:rPr>
              <a:t>7. </a:t>
            </a:r>
            <a:r>
              <a:rPr lang="en-AU" sz="1000" dirty="0" err="1">
                <a:solidFill>
                  <a:schemeClr val="tx1">
                    <a:lumMod val="75000"/>
                    <a:lumOff val="25000"/>
                  </a:schemeClr>
                </a:solidFill>
                <a:latin typeface="Arial" panose="020B0604020202020204" pitchFamily="34" charset="0"/>
                <a:cs typeface="Arial" panose="020B0604020202020204" pitchFamily="34" charset="0"/>
              </a:rPr>
              <a:t>Eikelboom</a:t>
            </a:r>
            <a:r>
              <a:rPr lang="en-AU" sz="1000" dirty="0">
                <a:solidFill>
                  <a:schemeClr val="tx1">
                    <a:lumMod val="75000"/>
                    <a:lumOff val="25000"/>
                  </a:schemeClr>
                </a:solidFill>
                <a:latin typeface="Arial" panose="020B0604020202020204" pitchFamily="34" charset="0"/>
                <a:cs typeface="Arial" panose="020B0604020202020204" pitchFamily="34" charset="0"/>
              </a:rPr>
              <a:t> JE</a:t>
            </a:r>
            <a:r>
              <a:rPr lang="en-AU" sz="1000" i="1" dirty="0">
                <a:solidFill>
                  <a:schemeClr val="tx1">
                    <a:lumMod val="75000"/>
                    <a:lumOff val="25000"/>
                  </a:schemeClr>
                </a:solidFill>
                <a:latin typeface="Arial" panose="020B0604020202020204" pitchFamily="34" charset="0"/>
                <a:cs typeface="Arial" panose="020B0604020202020204" pitchFamily="34" charset="0"/>
              </a:rPr>
              <a:t> et al. Circulation</a:t>
            </a:r>
            <a:r>
              <a:rPr lang="en-AU" sz="1000" dirty="0">
                <a:solidFill>
                  <a:schemeClr val="tx1">
                    <a:lumMod val="75000"/>
                    <a:lumOff val="25000"/>
                  </a:schemeClr>
                </a:solidFill>
                <a:latin typeface="Arial" panose="020B0604020202020204" pitchFamily="34" charset="0"/>
                <a:cs typeface="Arial" panose="020B0604020202020204" pitchFamily="34" charset="0"/>
              </a:rPr>
              <a:t> 2011; 123: 2363–72.</a:t>
            </a: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9" name="TextBox 8"/>
          <p:cNvSpPr txBox="1"/>
          <p:nvPr/>
        </p:nvSpPr>
        <p:spPr>
          <a:xfrm>
            <a:off x="5717231" y="6275448"/>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0" name="TextBox 9"/>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88775119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ox-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636515"/>
            <a:ext cx="2732888" cy="3083718"/>
          </a:xfrm>
          <a:prstGeom prst="rect">
            <a:avLst/>
          </a:prstGeom>
        </p:spPr>
      </p:pic>
      <p:sp>
        <p:nvSpPr>
          <p:cNvPr id="2" name="Title 1"/>
          <p:cNvSpPr>
            <a:spLocks noGrp="1"/>
          </p:cNvSpPr>
          <p:nvPr>
            <p:ph type="title"/>
          </p:nvPr>
        </p:nvSpPr>
        <p:spPr/>
        <p:txBody>
          <a:bodyPr/>
          <a:lstStyle/>
          <a:p>
            <a:r>
              <a:rPr lang="en-AU" dirty="0" smtClean="0"/>
              <a:t>Why Pradaxa 110 mg bd for Jill?</a:t>
            </a:r>
            <a:endParaRPr lang="en-AU" dirty="0"/>
          </a:p>
        </p:txBody>
      </p:sp>
      <p:sp>
        <p:nvSpPr>
          <p:cNvPr id="24" name="TextBox 23"/>
          <p:cNvSpPr txBox="1"/>
          <p:nvPr/>
        </p:nvSpPr>
        <p:spPr>
          <a:xfrm>
            <a:off x="5908860" y="3790244"/>
            <a:ext cx="2891381" cy="1661993"/>
          </a:xfrm>
          <a:prstGeom prst="rect">
            <a:avLst/>
          </a:prstGeom>
          <a:noFill/>
        </p:spPr>
        <p:txBody>
          <a:bodyPr wrap="square" rtlCol="0">
            <a:spAutoFit/>
          </a:bodyPr>
          <a:lstStyle/>
          <a:p>
            <a:r>
              <a:rPr lang="en-AU" sz="2200" dirty="0">
                <a:solidFill>
                  <a:srgbClr val="0C83CB"/>
                </a:solidFill>
                <a:latin typeface="Arial" panose="020B0604020202020204" pitchFamily="34" charset="0"/>
                <a:cs typeface="Arial" panose="020B0604020202020204" pitchFamily="34" charset="0"/>
              </a:rPr>
              <a:t>Jill</a:t>
            </a:r>
          </a:p>
          <a:p>
            <a:r>
              <a:rPr lang="en-AU" sz="1600" dirty="0">
                <a:solidFill>
                  <a:srgbClr val="0C83CB"/>
                </a:solidFill>
                <a:latin typeface="Arial" panose="020B0604020202020204" pitchFamily="34" charset="0"/>
                <a:cs typeface="Arial" panose="020B0604020202020204" pitchFamily="34" charset="0"/>
              </a:rPr>
              <a:t>Age</a:t>
            </a:r>
            <a:r>
              <a:rPr lang="en-AU" sz="1600" dirty="0">
                <a:solidFill>
                  <a:srgbClr val="64717F"/>
                </a:solidFill>
                <a:latin typeface="Arial" panose="020B0604020202020204" pitchFamily="34" charset="0"/>
                <a:cs typeface="Arial" panose="020B0604020202020204" pitchFamily="34" charset="0"/>
              </a:rPr>
              <a:t> </a:t>
            </a:r>
            <a:r>
              <a:rPr lang="en-AU" sz="1600" dirty="0">
                <a:solidFill>
                  <a:srgbClr val="0C83CB"/>
                </a:solidFill>
                <a:latin typeface="Arial" panose="020B0604020202020204" pitchFamily="34" charset="0"/>
                <a:cs typeface="Arial" panose="020B0604020202020204" pitchFamily="34" charset="0"/>
              </a:rPr>
              <a:t>80</a:t>
            </a:r>
          </a:p>
          <a:p>
            <a:r>
              <a:rPr lang="en-AU" sz="1600" dirty="0">
                <a:solidFill>
                  <a:srgbClr val="0C83CB"/>
                </a:solidFill>
                <a:latin typeface="Arial" panose="020B0604020202020204" pitchFamily="34" charset="0"/>
                <a:cs typeface="Arial" panose="020B0604020202020204" pitchFamily="34" charset="0"/>
              </a:rPr>
              <a:t>CrCl 46 mL/min</a:t>
            </a:r>
            <a:br>
              <a:rPr lang="en-AU" sz="1600" dirty="0">
                <a:solidFill>
                  <a:srgbClr val="0C83CB"/>
                </a:solidFill>
                <a:latin typeface="Arial" panose="020B0604020202020204" pitchFamily="34" charset="0"/>
                <a:cs typeface="Arial" panose="020B0604020202020204" pitchFamily="34" charset="0"/>
              </a:rPr>
            </a:br>
            <a:r>
              <a:rPr lang="en-AU" sz="1600" dirty="0">
                <a:solidFill>
                  <a:srgbClr val="0C83CB"/>
                </a:solidFill>
                <a:latin typeface="Arial" panose="020B0604020202020204" pitchFamily="34" charset="0"/>
                <a:cs typeface="Arial" panose="020B0604020202020204" pitchFamily="34" charset="0"/>
              </a:rPr>
              <a:t>serum creatinine 79 µmol/L</a:t>
            </a:r>
          </a:p>
          <a:p>
            <a:r>
              <a:rPr lang="en-AU" sz="1600" dirty="0">
                <a:solidFill>
                  <a:srgbClr val="0C83CB"/>
                </a:solidFill>
                <a:latin typeface="Arial" panose="020B0604020202020204" pitchFamily="34" charset="0"/>
                <a:cs typeface="Arial" panose="020B0604020202020204" pitchFamily="34" charset="0"/>
              </a:rPr>
              <a:t>BMI 21.0</a:t>
            </a:r>
            <a:br>
              <a:rPr lang="en-AU" sz="1600" dirty="0">
                <a:solidFill>
                  <a:srgbClr val="0C83CB"/>
                </a:solidFill>
                <a:latin typeface="Arial" panose="020B0604020202020204" pitchFamily="34" charset="0"/>
                <a:cs typeface="Arial" panose="020B0604020202020204" pitchFamily="34" charset="0"/>
              </a:rPr>
            </a:br>
            <a:r>
              <a:rPr lang="en-AU" sz="1600" dirty="0">
                <a:solidFill>
                  <a:srgbClr val="0C83CB"/>
                </a:solidFill>
                <a:latin typeface="Arial" panose="020B0604020202020204" pitchFamily="34" charset="0"/>
                <a:cs typeface="Arial" panose="020B0604020202020204" pitchFamily="34" charset="0"/>
              </a:rPr>
              <a:t>(Weight 58 kg, height 1.66 m)</a:t>
            </a:r>
          </a:p>
        </p:txBody>
      </p:sp>
      <p:sp>
        <p:nvSpPr>
          <p:cNvPr id="27" name="TextBox 26"/>
          <p:cNvSpPr txBox="1"/>
          <p:nvPr/>
        </p:nvSpPr>
        <p:spPr>
          <a:xfrm>
            <a:off x="31336" y="6554423"/>
            <a:ext cx="6872123" cy="230832"/>
          </a:xfrm>
          <a:prstGeom prst="rect">
            <a:avLst/>
          </a:prstGeom>
          <a:noFill/>
        </p:spPr>
        <p:txBody>
          <a:bodyPr wrap="square" rtlCol="0">
            <a:spAutoFit/>
          </a:bodyPr>
          <a:lstStyle/>
          <a:p>
            <a:r>
              <a:rPr lang="en-AU" sz="900" dirty="0">
                <a:solidFill>
                  <a:srgbClr val="64717F"/>
                </a:solidFill>
              </a:rPr>
              <a:t>1. </a:t>
            </a:r>
            <a:r>
              <a:rPr lang="en-AU" sz="900" dirty="0" smtClean="0">
                <a:solidFill>
                  <a:srgbClr val="64717F"/>
                </a:solidFill>
              </a:rPr>
              <a:t>Pradaxa Approved </a:t>
            </a:r>
            <a:r>
              <a:rPr lang="en-AU" sz="900" dirty="0">
                <a:solidFill>
                  <a:srgbClr val="64717F"/>
                </a:solidFill>
              </a:rPr>
              <a:t>Product </a:t>
            </a:r>
            <a:r>
              <a:rPr lang="en-AU" sz="900" dirty="0" smtClean="0">
                <a:solidFill>
                  <a:srgbClr val="64717F"/>
                </a:solidFill>
              </a:rPr>
              <a:t>Information</a:t>
            </a:r>
            <a:endParaRPr lang="en-AU" sz="900" dirty="0">
              <a:solidFill>
                <a:srgbClr val="64717F"/>
              </a:solidFill>
            </a:endParaRPr>
          </a:p>
        </p:txBody>
      </p:sp>
      <p:grpSp>
        <p:nvGrpSpPr>
          <p:cNvPr id="15" name="Group 14"/>
          <p:cNvGrpSpPr/>
          <p:nvPr/>
        </p:nvGrpSpPr>
        <p:grpSpPr>
          <a:xfrm>
            <a:off x="355598" y="2654446"/>
            <a:ext cx="2891348" cy="2891207"/>
            <a:chOff x="3364973" y="1738947"/>
            <a:chExt cx="1690975" cy="3235461"/>
          </a:xfrm>
        </p:grpSpPr>
        <p:sp>
          <p:nvSpPr>
            <p:cNvPr id="17" name="Rounded Rectangle 16"/>
            <p:cNvSpPr/>
            <p:nvPr/>
          </p:nvSpPr>
          <p:spPr>
            <a:xfrm>
              <a:off x="3364973" y="1738947"/>
              <a:ext cx="1690975" cy="8734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600" b="1" dirty="0" smtClean="0">
                  <a:latin typeface="Calibri"/>
                  <a:cs typeface="Calibri"/>
                </a:rPr>
                <a:t>Pradaxa </a:t>
              </a:r>
              <a:br>
                <a:rPr lang="en-AU" sz="2600" b="1" dirty="0" smtClean="0">
                  <a:latin typeface="Calibri"/>
                  <a:cs typeface="Calibri"/>
                </a:rPr>
              </a:br>
              <a:r>
                <a:rPr lang="en-AU" sz="2600" b="1" dirty="0" smtClean="0">
                  <a:latin typeface="Calibri"/>
                  <a:cs typeface="Calibri"/>
                </a:rPr>
                <a:t>110 mg bd</a:t>
              </a:r>
              <a:r>
                <a:rPr lang="en-AU" sz="2600" b="1" baseline="30000" dirty="0" smtClean="0">
                  <a:latin typeface="Calibri"/>
                  <a:cs typeface="Calibri"/>
                </a:rPr>
                <a:t>1</a:t>
              </a:r>
              <a:r>
                <a:rPr lang="en-AU" sz="2600" b="1" dirty="0" smtClean="0">
                  <a:latin typeface="Calibri"/>
                  <a:cs typeface="Calibri"/>
                </a:rPr>
                <a:t> </a:t>
              </a:r>
              <a:endParaRPr lang="en-AU" sz="1200" b="1" dirty="0">
                <a:latin typeface="Calibri"/>
                <a:cs typeface="Calibri"/>
              </a:endParaRPr>
            </a:p>
          </p:txBody>
        </p:sp>
        <p:sp>
          <p:nvSpPr>
            <p:cNvPr id="18" name="Rectangle 17"/>
            <p:cNvSpPr/>
            <p:nvPr/>
          </p:nvSpPr>
          <p:spPr>
            <a:xfrm>
              <a:off x="3418548" y="2838980"/>
              <a:ext cx="1586605" cy="2135428"/>
            </a:xfrm>
            <a:prstGeom prst="rect">
              <a:avLst/>
            </a:prstGeom>
          </p:spPr>
          <p:txBody>
            <a:bodyPr wrap="square">
              <a:spAutoFit/>
            </a:bodyPr>
            <a:lstStyle/>
            <a:p>
              <a:pPr algn="ctr">
                <a:spcBef>
                  <a:spcPts val="600"/>
                </a:spcBef>
                <a:spcAft>
                  <a:spcPts val="600"/>
                </a:spcAft>
              </a:pPr>
              <a:r>
                <a:rPr lang="en-AU" dirty="0" smtClean="0">
                  <a:solidFill>
                    <a:srgbClr val="64717F"/>
                  </a:solidFill>
                  <a:latin typeface="Arial" panose="020B0604020202020204" pitchFamily="34" charset="0"/>
                  <a:cs typeface="Arial" panose="020B0604020202020204" pitchFamily="34" charset="0"/>
                </a:rPr>
                <a:t>Patients </a:t>
              </a:r>
              <a:r>
                <a:rPr lang="en-AU" dirty="0">
                  <a:solidFill>
                    <a:srgbClr val="64717F"/>
                  </a:solidFill>
                  <a:latin typeface="Arial" panose="020B0604020202020204" pitchFamily="34" charset="0"/>
                  <a:cs typeface="Arial" panose="020B0604020202020204" pitchFamily="34" charset="0"/>
                </a:rPr>
                <a:t>aged ≥75 </a:t>
              </a:r>
              <a:r>
                <a:rPr lang="en-AU" dirty="0" smtClean="0">
                  <a:solidFill>
                    <a:srgbClr val="64717F"/>
                  </a:solidFill>
                  <a:latin typeface="Arial" panose="020B0604020202020204" pitchFamily="34" charset="0"/>
                  <a:cs typeface="Arial" panose="020B0604020202020204" pitchFamily="34" charset="0"/>
                </a:rPr>
                <a:t>years</a:t>
              </a:r>
            </a:p>
            <a:p>
              <a:pPr algn="ctr">
                <a:spcBef>
                  <a:spcPts val="600"/>
                </a:spcBef>
                <a:spcAft>
                  <a:spcPts val="600"/>
                </a:spcAft>
              </a:pPr>
              <a:r>
                <a:rPr lang="en-AU" dirty="0" smtClean="0">
                  <a:solidFill>
                    <a:srgbClr val="64717F"/>
                  </a:solidFill>
                  <a:latin typeface="Arial" panose="020B0604020202020204" pitchFamily="34" charset="0"/>
                  <a:cs typeface="Arial" panose="020B0604020202020204" pitchFamily="34" charset="0"/>
                </a:rPr>
                <a:t>May </a:t>
              </a:r>
              <a:r>
                <a:rPr lang="en-AU" dirty="0">
                  <a:solidFill>
                    <a:srgbClr val="64717F"/>
                  </a:solidFill>
                  <a:latin typeface="Arial" panose="020B0604020202020204" pitchFamily="34" charset="0"/>
                  <a:cs typeface="Arial" panose="020B0604020202020204" pitchFamily="34" charset="0"/>
                </a:rPr>
                <a:t>also be considered for patients with </a:t>
              </a:r>
              <a:r>
                <a:rPr lang="en-AU" dirty="0" smtClean="0">
                  <a:solidFill>
                    <a:srgbClr val="64717F"/>
                  </a:solidFill>
                  <a:latin typeface="Arial" panose="020B0604020202020204" pitchFamily="34" charset="0"/>
                  <a:cs typeface="Arial" panose="020B0604020202020204" pitchFamily="34" charset="0"/>
                </a:rPr>
                <a:t/>
              </a:r>
              <a:br>
                <a:rPr lang="en-AU" dirty="0" smtClean="0">
                  <a:solidFill>
                    <a:srgbClr val="64717F"/>
                  </a:solidFill>
                  <a:latin typeface="Arial" panose="020B0604020202020204" pitchFamily="34" charset="0"/>
                  <a:cs typeface="Arial" panose="020B0604020202020204" pitchFamily="34" charset="0"/>
                </a:rPr>
              </a:br>
              <a:r>
                <a:rPr lang="en-AU" dirty="0" smtClean="0">
                  <a:solidFill>
                    <a:srgbClr val="64717F"/>
                  </a:solidFill>
                  <a:latin typeface="Arial" panose="020B0604020202020204" pitchFamily="34" charset="0"/>
                  <a:cs typeface="Arial" panose="020B0604020202020204" pitchFamily="34" charset="0"/>
                </a:rPr>
                <a:t>CrCl </a:t>
              </a:r>
              <a:r>
                <a:rPr lang="en-AU" dirty="0">
                  <a:solidFill>
                    <a:srgbClr val="64717F"/>
                  </a:solidFill>
                  <a:latin typeface="Arial" panose="020B0604020202020204" pitchFamily="34" charset="0"/>
                  <a:cs typeface="Arial" panose="020B0604020202020204" pitchFamily="34" charset="0"/>
                </a:rPr>
                <a:t>30–50 mL/min or those at potentially higher bleeding </a:t>
              </a:r>
              <a:r>
                <a:rPr lang="en-AU" dirty="0" smtClean="0">
                  <a:solidFill>
                    <a:srgbClr val="64717F"/>
                  </a:solidFill>
                  <a:latin typeface="Arial" panose="020B0604020202020204" pitchFamily="34" charset="0"/>
                  <a:cs typeface="Arial" panose="020B0604020202020204" pitchFamily="34" charset="0"/>
                </a:rPr>
                <a:t>risk</a:t>
              </a:r>
              <a:endParaRPr lang="en-AU" dirty="0">
                <a:solidFill>
                  <a:srgbClr val="64717F"/>
                </a:solidFill>
                <a:latin typeface="Arial" panose="020B0604020202020204" pitchFamily="34" charset="0"/>
                <a:cs typeface="Arial" panose="020B0604020202020204" pitchFamily="34" charset="0"/>
              </a:endParaRPr>
            </a:p>
          </p:txBody>
        </p:sp>
      </p:grpSp>
      <p:sp>
        <p:nvSpPr>
          <p:cNvPr id="22" name="Rounded Rectangle 21"/>
          <p:cNvSpPr/>
          <p:nvPr/>
        </p:nvSpPr>
        <p:spPr>
          <a:xfrm>
            <a:off x="4590126" y="3694261"/>
            <a:ext cx="4200114" cy="2000145"/>
          </a:xfrm>
          <a:prstGeom prst="roundRect">
            <a:avLst>
              <a:gd name="adj" fmla="val 0"/>
            </a:avLst>
          </a:prstGeom>
          <a:noFill/>
          <a:ln>
            <a:solidFill>
              <a:srgbClr val="006DBE"/>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0" name="Picture 19" descr="Jill.png"/>
          <p:cNvPicPr>
            <a:picLocks noChangeAspect="1"/>
          </p:cNvPicPr>
          <p:nvPr/>
        </p:nvPicPr>
        <p:blipFill rotWithShape="1">
          <a:blip r:embed="rId4">
            <a:extLst>
              <a:ext uri="{28A0092B-C50C-407E-A947-70E740481C1C}">
                <a14:useLocalDpi xmlns:a14="http://schemas.microsoft.com/office/drawing/2010/main" val="0"/>
              </a:ext>
            </a:extLst>
          </a:blip>
          <a:srcRect l="16712" t="627" r="-858" b="64946"/>
          <a:stretch/>
        </p:blipFill>
        <p:spPr>
          <a:xfrm>
            <a:off x="3160086" y="2863111"/>
            <a:ext cx="2803827" cy="2841295"/>
          </a:xfrm>
          <a:prstGeom prst="rect">
            <a:avLst/>
          </a:prstGeom>
        </p:spPr>
      </p:pic>
      <p:cxnSp>
        <p:nvCxnSpPr>
          <p:cNvPr id="5" name="Straight Connector 4"/>
          <p:cNvCxnSpPr/>
          <p:nvPr/>
        </p:nvCxnSpPr>
        <p:spPr>
          <a:xfrm>
            <a:off x="2600071" y="6154442"/>
            <a:ext cx="11875" cy="760053"/>
          </a:xfrm>
          <a:prstGeom prst="line">
            <a:avLst/>
          </a:prstGeom>
          <a:ln w="9525"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3" name="TextBox 12"/>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4" name="TextBox 13"/>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93816049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596_BI_Pradaxa_PPT_redraws_Lower doses of NOAC.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2" y="-27384"/>
            <a:ext cx="9144000" cy="6857464"/>
          </a:xfrm>
          <a:prstGeom prst="rect">
            <a:avLst/>
          </a:prstGeom>
        </p:spPr>
      </p:pic>
      <p:sp>
        <p:nvSpPr>
          <p:cNvPr id="2" name="Title 1"/>
          <p:cNvSpPr>
            <a:spLocks noGrp="1"/>
          </p:cNvSpPr>
          <p:nvPr>
            <p:ph type="title"/>
          </p:nvPr>
        </p:nvSpPr>
        <p:spPr>
          <a:xfrm>
            <a:off x="251520" y="0"/>
            <a:ext cx="8829727" cy="1622448"/>
          </a:xfrm>
        </p:spPr>
        <p:txBody>
          <a:bodyPr>
            <a:noAutofit/>
          </a:bodyPr>
          <a:lstStyle/>
          <a:p>
            <a:r>
              <a:rPr lang="en-AU" dirty="0"/>
              <a:t>Patients enrolled on lower doses of NOAC in pivotal clinical trials</a:t>
            </a:r>
          </a:p>
        </p:txBody>
      </p:sp>
      <p:sp>
        <p:nvSpPr>
          <p:cNvPr id="13" name="Rectangle 12"/>
          <p:cNvSpPr/>
          <p:nvPr/>
        </p:nvSpPr>
        <p:spPr>
          <a:xfrm>
            <a:off x="618777" y="5867612"/>
            <a:ext cx="8501546" cy="369332"/>
          </a:xfrm>
          <a:prstGeom prst="rect">
            <a:avLst/>
          </a:prstGeom>
        </p:spPr>
        <p:txBody>
          <a:bodyPr wrap="square">
            <a:spAutoFit/>
          </a:bodyPr>
          <a:lstStyle/>
          <a:p>
            <a:pPr eaLnBrk="0" fontAlgn="base" hangingPunct="0">
              <a:spcBef>
                <a:spcPct val="0"/>
              </a:spcBef>
              <a:spcAft>
                <a:spcPct val="0"/>
              </a:spcAft>
              <a:defRPr/>
            </a:pPr>
            <a:r>
              <a:rPr lang="en-AU" sz="900" dirty="0">
                <a:solidFill>
                  <a:schemeClr val="tx1">
                    <a:lumMod val="75000"/>
                    <a:lumOff val="25000"/>
                  </a:schemeClr>
                </a:solidFill>
                <a:latin typeface="Arial" pitchFamily="34" charset="0"/>
                <a:cs typeface="Arial" pitchFamily="34" charset="0"/>
              </a:rPr>
              <a:t>Adapted from: 1.</a:t>
            </a:r>
            <a:r>
              <a:rPr lang="fi-FI" sz="900" dirty="0">
                <a:solidFill>
                  <a:schemeClr val="tx1">
                    <a:lumMod val="75000"/>
                    <a:lumOff val="25000"/>
                  </a:schemeClr>
                </a:solidFill>
                <a:latin typeface="Arial" pitchFamily="34" charset="0"/>
                <a:cs typeface="Arial" pitchFamily="34" charset="0"/>
              </a:rPr>
              <a:t> Connolly SJ </a:t>
            </a:r>
            <a:r>
              <a:rPr lang="fi-FI" sz="900" i="1" dirty="0">
                <a:solidFill>
                  <a:schemeClr val="tx1">
                    <a:lumMod val="75000"/>
                    <a:lumOff val="25000"/>
                  </a:schemeClr>
                </a:solidFill>
                <a:latin typeface="Arial" pitchFamily="34" charset="0"/>
                <a:cs typeface="Arial" pitchFamily="34" charset="0"/>
              </a:rPr>
              <a:t>et al. N Engl J Med </a:t>
            </a:r>
            <a:r>
              <a:rPr lang="fi-FI" sz="900" dirty="0">
                <a:solidFill>
                  <a:schemeClr val="tx1">
                    <a:lumMod val="75000"/>
                    <a:lumOff val="25000"/>
                  </a:schemeClr>
                </a:solidFill>
                <a:latin typeface="Arial" pitchFamily="34" charset="0"/>
                <a:cs typeface="Arial" pitchFamily="34" charset="0"/>
              </a:rPr>
              <a:t>2009; 361: 1139–51. 2. </a:t>
            </a:r>
            <a:r>
              <a:rPr lang="da-DK" sz="900" dirty="0">
                <a:solidFill>
                  <a:schemeClr val="tx1">
                    <a:lumMod val="75000"/>
                    <a:lumOff val="25000"/>
                  </a:schemeClr>
                </a:solidFill>
                <a:latin typeface="Arial" pitchFamily="34" charset="0"/>
                <a:cs typeface="Arial" pitchFamily="34" charset="0"/>
              </a:rPr>
              <a:t>Patel MR </a:t>
            </a:r>
            <a:r>
              <a:rPr lang="da-DK" sz="900" i="1" dirty="0">
                <a:solidFill>
                  <a:schemeClr val="tx1">
                    <a:lumMod val="75000"/>
                    <a:lumOff val="25000"/>
                  </a:schemeClr>
                </a:solidFill>
                <a:latin typeface="Arial" pitchFamily="34" charset="0"/>
                <a:cs typeface="Arial" pitchFamily="34" charset="0"/>
              </a:rPr>
              <a:t>et al. N Engl J Med</a:t>
            </a:r>
            <a:r>
              <a:rPr lang="da-DK" sz="900" dirty="0">
                <a:solidFill>
                  <a:schemeClr val="tx1">
                    <a:lumMod val="75000"/>
                    <a:lumOff val="25000"/>
                  </a:schemeClr>
                </a:solidFill>
                <a:latin typeface="Arial" pitchFamily="34" charset="0"/>
                <a:cs typeface="Arial" pitchFamily="34" charset="0"/>
              </a:rPr>
              <a:t> 2011; 365: 883–91. </a:t>
            </a:r>
            <a:br>
              <a:rPr lang="da-DK" sz="900" dirty="0">
                <a:solidFill>
                  <a:schemeClr val="tx1">
                    <a:lumMod val="75000"/>
                    <a:lumOff val="25000"/>
                  </a:schemeClr>
                </a:solidFill>
                <a:latin typeface="Arial" pitchFamily="34" charset="0"/>
                <a:cs typeface="Arial" pitchFamily="34" charset="0"/>
              </a:rPr>
            </a:br>
            <a:r>
              <a:rPr lang="fi-FI" sz="900" dirty="0">
                <a:solidFill>
                  <a:schemeClr val="tx1">
                    <a:lumMod val="75000"/>
                    <a:lumOff val="25000"/>
                  </a:schemeClr>
                </a:solidFill>
                <a:latin typeface="Arial" pitchFamily="34" charset="0"/>
                <a:cs typeface="Arial" pitchFamily="34" charset="0"/>
              </a:rPr>
              <a:t>3. </a:t>
            </a:r>
            <a:r>
              <a:rPr lang="en-US" sz="900" dirty="0">
                <a:solidFill>
                  <a:schemeClr val="tx1">
                    <a:lumMod val="75000"/>
                    <a:lumOff val="25000"/>
                  </a:schemeClr>
                </a:solidFill>
                <a:latin typeface="Arial" pitchFamily="34" charset="0"/>
                <a:cs typeface="Arial" pitchFamily="34" charset="0"/>
              </a:rPr>
              <a:t>Fox KA</a:t>
            </a:r>
            <a:r>
              <a:rPr lang="en-US" sz="900" i="1" dirty="0">
                <a:solidFill>
                  <a:schemeClr val="tx1">
                    <a:lumMod val="75000"/>
                    <a:lumOff val="25000"/>
                  </a:schemeClr>
                </a:solidFill>
                <a:latin typeface="Arial" pitchFamily="34" charset="0"/>
                <a:cs typeface="Arial" pitchFamily="34" charset="0"/>
              </a:rPr>
              <a:t> et al. Eur Heart J</a:t>
            </a:r>
            <a:r>
              <a:rPr lang="en-US" sz="900" dirty="0">
                <a:solidFill>
                  <a:schemeClr val="tx1">
                    <a:lumMod val="75000"/>
                    <a:lumOff val="25000"/>
                  </a:schemeClr>
                </a:solidFill>
                <a:latin typeface="Arial" pitchFamily="34" charset="0"/>
                <a:cs typeface="Arial" pitchFamily="34" charset="0"/>
              </a:rPr>
              <a:t> 2011; 32: 2387–94.</a:t>
            </a:r>
            <a:r>
              <a:rPr lang="en-AU" sz="900" dirty="0">
                <a:solidFill>
                  <a:schemeClr val="tx1">
                    <a:lumMod val="75000"/>
                    <a:lumOff val="25000"/>
                  </a:schemeClr>
                </a:solidFill>
                <a:latin typeface="Arial" pitchFamily="34" charset="0"/>
                <a:cs typeface="Arial" pitchFamily="34" charset="0"/>
              </a:rPr>
              <a:t> 4. Granger CB</a:t>
            </a:r>
            <a:r>
              <a:rPr lang="en-AU" sz="900" i="1" dirty="0">
                <a:solidFill>
                  <a:schemeClr val="tx1">
                    <a:lumMod val="75000"/>
                    <a:lumOff val="25000"/>
                  </a:schemeClr>
                </a:solidFill>
                <a:latin typeface="Arial" pitchFamily="34" charset="0"/>
                <a:cs typeface="Arial" pitchFamily="34" charset="0"/>
              </a:rPr>
              <a:t> et al. New Engl J Med</a:t>
            </a:r>
            <a:r>
              <a:rPr lang="en-AU" sz="900" dirty="0">
                <a:solidFill>
                  <a:schemeClr val="tx1">
                    <a:lumMod val="75000"/>
                    <a:lumOff val="25000"/>
                  </a:schemeClr>
                </a:solidFill>
                <a:latin typeface="Arial" pitchFamily="34" charset="0"/>
                <a:cs typeface="Arial" pitchFamily="34" charset="0"/>
              </a:rPr>
              <a:t> 2011; 365: 981-92.</a:t>
            </a:r>
            <a:endParaRPr lang="en-GB" sz="900" dirty="0">
              <a:solidFill>
                <a:schemeClr val="tx1">
                  <a:lumMod val="75000"/>
                  <a:lumOff val="25000"/>
                </a:schemeClr>
              </a:solidFill>
              <a:latin typeface="Arial" pitchFamily="34" charset="0"/>
              <a:cs typeface="Arial" pitchFamily="34" charset="0"/>
            </a:endParaRPr>
          </a:p>
        </p:txBody>
      </p:sp>
      <p:sp>
        <p:nvSpPr>
          <p:cNvPr id="3" name="TextBox 2"/>
          <p:cNvSpPr txBox="1"/>
          <p:nvPr/>
        </p:nvSpPr>
        <p:spPr>
          <a:xfrm>
            <a:off x="484537" y="1735973"/>
            <a:ext cx="2663687" cy="707886"/>
          </a:xfrm>
          <a:prstGeom prst="rect">
            <a:avLst/>
          </a:prstGeom>
          <a:solidFill>
            <a:schemeClr val="bg1"/>
          </a:solidFill>
        </p:spPr>
        <p:txBody>
          <a:bodyPr wrap="square" rtlCol="0">
            <a:spAutoFit/>
          </a:bodyPr>
          <a:lstStyle/>
          <a:p>
            <a:pPr algn="ctr"/>
            <a:r>
              <a:rPr lang="en-AU" sz="2000" b="1" dirty="0" smtClean="0">
                <a:solidFill>
                  <a:srgbClr val="0082CB"/>
                </a:solidFill>
                <a:latin typeface="Arial" panose="020B0604020202020204" pitchFamily="34" charset="0"/>
                <a:cs typeface="Arial" panose="020B0604020202020204" pitchFamily="34" charset="0"/>
              </a:rPr>
              <a:t>Pradaxa </a:t>
            </a:r>
            <a:br>
              <a:rPr lang="en-AU" sz="2000" b="1" dirty="0" smtClean="0">
                <a:solidFill>
                  <a:srgbClr val="0082CB"/>
                </a:solidFill>
                <a:latin typeface="Arial" panose="020B0604020202020204" pitchFamily="34" charset="0"/>
                <a:cs typeface="Arial" panose="020B0604020202020204" pitchFamily="34" charset="0"/>
              </a:rPr>
            </a:br>
            <a:r>
              <a:rPr lang="en-AU" sz="2000" b="1" dirty="0" smtClean="0">
                <a:solidFill>
                  <a:srgbClr val="0082CB"/>
                </a:solidFill>
                <a:latin typeface="Arial" panose="020B0604020202020204" pitchFamily="34" charset="0"/>
                <a:cs typeface="Arial" panose="020B0604020202020204" pitchFamily="34" charset="0"/>
              </a:rPr>
              <a:t>110 mg bd</a:t>
            </a:r>
            <a:endParaRPr lang="en-AU" sz="2000" b="1" dirty="0">
              <a:solidFill>
                <a:srgbClr val="0082CB"/>
              </a:solidFill>
              <a:latin typeface="Arial" panose="020B0604020202020204" pitchFamily="34" charset="0"/>
              <a:cs typeface="Arial" panose="020B0604020202020204" pitchFamily="34" charset="0"/>
            </a:endParaRPr>
          </a:p>
        </p:txBody>
      </p:sp>
      <p:sp>
        <p:nvSpPr>
          <p:cNvPr id="6" name="TextBox 5"/>
          <p:cNvSpPr txBox="1"/>
          <p:nvPr/>
        </p:nvSpPr>
        <p:spPr>
          <a:xfrm>
            <a:off x="3088590" y="1735973"/>
            <a:ext cx="2984224" cy="707886"/>
          </a:xfrm>
          <a:prstGeom prst="rect">
            <a:avLst/>
          </a:prstGeom>
          <a:solidFill>
            <a:schemeClr val="bg1"/>
          </a:solidFill>
        </p:spPr>
        <p:txBody>
          <a:bodyPr wrap="square" rtlCol="0">
            <a:spAutoFit/>
          </a:bodyPr>
          <a:lstStyle/>
          <a:p>
            <a:pPr algn="ctr"/>
            <a:r>
              <a:rPr lang="en-AU" sz="2000" b="1" dirty="0" smtClean="0">
                <a:solidFill>
                  <a:srgbClr val="D8114A"/>
                </a:solidFill>
                <a:latin typeface="Arial" panose="020B0604020202020204" pitchFamily="34" charset="0"/>
                <a:cs typeface="Arial" panose="020B0604020202020204" pitchFamily="34" charset="0"/>
              </a:rPr>
              <a:t>Xarelto</a:t>
            </a:r>
            <a:r>
              <a:rPr lang="en-AU" sz="2000" b="1" baseline="30000" dirty="0" smtClean="0">
                <a:solidFill>
                  <a:srgbClr val="D8114A"/>
                </a:solidFill>
                <a:latin typeface="Arial" panose="020B0604020202020204" pitchFamily="34" charset="0"/>
                <a:cs typeface="Arial" panose="020B0604020202020204" pitchFamily="34" charset="0"/>
              </a:rPr>
              <a:t>®</a:t>
            </a:r>
            <a:r>
              <a:rPr lang="en-AU" sz="2000" b="1" dirty="0" smtClean="0">
                <a:solidFill>
                  <a:srgbClr val="D8114A"/>
                </a:solidFill>
                <a:latin typeface="Arial" panose="020B0604020202020204" pitchFamily="34" charset="0"/>
                <a:cs typeface="Arial" panose="020B0604020202020204" pitchFamily="34" charset="0"/>
              </a:rPr>
              <a:t> (rivaroxaban) 15 mg od</a:t>
            </a:r>
            <a:endParaRPr lang="en-AU" sz="2000" b="1" dirty="0">
              <a:solidFill>
                <a:srgbClr val="D8114A"/>
              </a:solidFill>
              <a:latin typeface="Arial" panose="020B0604020202020204" pitchFamily="34" charset="0"/>
              <a:cs typeface="Arial" panose="020B0604020202020204" pitchFamily="34" charset="0"/>
            </a:endParaRPr>
          </a:p>
        </p:txBody>
      </p:sp>
      <p:sp>
        <p:nvSpPr>
          <p:cNvPr id="7" name="TextBox 6"/>
          <p:cNvSpPr txBox="1"/>
          <p:nvPr/>
        </p:nvSpPr>
        <p:spPr>
          <a:xfrm>
            <a:off x="5948511" y="1735973"/>
            <a:ext cx="2984224" cy="707886"/>
          </a:xfrm>
          <a:prstGeom prst="rect">
            <a:avLst/>
          </a:prstGeom>
          <a:solidFill>
            <a:schemeClr val="bg1"/>
          </a:solidFill>
        </p:spPr>
        <p:txBody>
          <a:bodyPr wrap="square" rtlCol="0">
            <a:spAutoFit/>
          </a:bodyPr>
          <a:lstStyle/>
          <a:p>
            <a:pPr algn="ctr"/>
            <a:r>
              <a:rPr lang="en-AU" sz="2000" b="1" dirty="0" smtClean="0">
                <a:solidFill>
                  <a:srgbClr val="ECC620"/>
                </a:solidFill>
                <a:latin typeface="Arial" panose="020B0604020202020204" pitchFamily="34" charset="0"/>
                <a:cs typeface="Arial" panose="020B0604020202020204" pitchFamily="34" charset="0"/>
              </a:rPr>
              <a:t>Eliquis</a:t>
            </a:r>
            <a:r>
              <a:rPr lang="en-AU" sz="2000" b="1" baseline="30000" dirty="0" smtClean="0">
                <a:solidFill>
                  <a:srgbClr val="ECC620"/>
                </a:solidFill>
                <a:latin typeface="Arial" panose="020B0604020202020204" pitchFamily="34" charset="0"/>
                <a:cs typeface="Arial" panose="020B0604020202020204" pitchFamily="34" charset="0"/>
              </a:rPr>
              <a:t>®</a:t>
            </a:r>
            <a:r>
              <a:rPr lang="en-AU" sz="2000" b="1" dirty="0" smtClean="0">
                <a:solidFill>
                  <a:srgbClr val="ECC620"/>
                </a:solidFill>
                <a:latin typeface="Arial" panose="020B0604020202020204" pitchFamily="34" charset="0"/>
                <a:cs typeface="Arial" panose="020B0604020202020204" pitchFamily="34" charset="0"/>
              </a:rPr>
              <a:t> (apixaban) </a:t>
            </a:r>
            <a:br>
              <a:rPr lang="en-AU" sz="2000" b="1" dirty="0" smtClean="0">
                <a:solidFill>
                  <a:srgbClr val="ECC620"/>
                </a:solidFill>
                <a:latin typeface="Arial" panose="020B0604020202020204" pitchFamily="34" charset="0"/>
                <a:cs typeface="Arial" panose="020B0604020202020204" pitchFamily="34" charset="0"/>
              </a:rPr>
            </a:br>
            <a:r>
              <a:rPr lang="en-AU" sz="2000" b="1" dirty="0" smtClean="0">
                <a:solidFill>
                  <a:srgbClr val="ECC620"/>
                </a:solidFill>
                <a:latin typeface="Arial" panose="020B0604020202020204" pitchFamily="34" charset="0"/>
                <a:cs typeface="Arial" panose="020B0604020202020204" pitchFamily="34" charset="0"/>
              </a:rPr>
              <a:t>2.5 mg bd</a:t>
            </a:r>
            <a:endParaRPr lang="en-AU" sz="2000" b="1" dirty="0">
              <a:solidFill>
                <a:srgbClr val="ECC620"/>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9" name="TextBox 8"/>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0" name="TextBox 9"/>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
        <p:nvSpPr>
          <p:cNvPr id="5" name="TextBox 4"/>
          <p:cNvSpPr txBox="1"/>
          <p:nvPr/>
        </p:nvSpPr>
        <p:spPr>
          <a:xfrm>
            <a:off x="900568" y="5127088"/>
            <a:ext cx="2044982" cy="369332"/>
          </a:xfrm>
          <a:prstGeom prst="rect">
            <a:avLst/>
          </a:prstGeom>
          <a:noFill/>
        </p:spPr>
        <p:txBody>
          <a:bodyPr wrap="square" rtlCol="0">
            <a:spAutoFit/>
          </a:bodyPr>
          <a:lstStyle/>
          <a:p>
            <a:r>
              <a:rPr lang="en-AU" dirty="0" err="1" smtClean="0"/>
              <a:t>Pradaxa</a:t>
            </a:r>
            <a:r>
              <a:rPr lang="en-AU" dirty="0" smtClean="0"/>
              <a:t> 110 mg BD</a:t>
            </a:r>
            <a:endParaRPr lang="en-AU" dirty="0"/>
          </a:p>
        </p:txBody>
      </p:sp>
      <p:sp>
        <p:nvSpPr>
          <p:cNvPr id="12" name="TextBox 11"/>
          <p:cNvSpPr txBox="1"/>
          <p:nvPr/>
        </p:nvSpPr>
        <p:spPr>
          <a:xfrm>
            <a:off x="3643892" y="5130073"/>
            <a:ext cx="2044982" cy="369332"/>
          </a:xfrm>
          <a:prstGeom prst="rect">
            <a:avLst/>
          </a:prstGeom>
          <a:noFill/>
        </p:spPr>
        <p:txBody>
          <a:bodyPr wrap="square" rtlCol="0">
            <a:spAutoFit/>
          </a:bodyPr>
          <a:lstStyle/>
          <a:p>
            <a:r>
              <a:rPr lang="en-AU" dirty="0" err="1" smtClean="0"/>
              <a:t>Xarelto</a:t>
            </a:r>
            <a:r>
              <a:rPr lang="en-AU" dirty="0" smtClean="0"/>
              <a:t> 15mg  OD</a:t>
            </a:r>
            <a:endParaRPr lang="en-AU" dirty="0"/>
          </a:p>
        </p:txBody>
      </p:sp>
      <p:sp>
        <p:nvSpPr>
          <p:cNvPr id="14" name="TextBox 13"/>
          <p:cNvSpPr txBox="1"/>
          <p:nvPr/>
        </p:nvSpPr>
        <p:spPr>
          <a:xfrm>
            <a:off x="6387216" y="5130073"/>
            <a:ext cx="2044982" cy="369332"/>
          </a:xfrm>
          <a:prstGeom prst="rect">
            <a:avLst/>
          </a:prstGeom>
          <a:noFill/>
        </p:spPr>
        <p:txBody>
          <a:bodyPr wrap="square" rtlCol="0">
            <a:spAutoFit/>
          </a:bodyPr>
          <a:lstStyle/>
          <a:p>
            <a:r>
              <a:rPr lang="en-AU" dirty="0" err="1" smtClean="0"/>
              <a:t>Eliquis</a:t>
            </a:r>
            <a:r>
              <a:rPr lang="en-AU" dirty="0" smtClean="0"/>
              <a:t> 2.5mg BD</a:t>
            </a:r>
            <a:endParaRPr lang="en-AU" dirty="0"/>
          </a:p>
        </p:txBody>
      </p:sp>
    </p:spTree>
    <p:extLst>
      <p:ext uri="{BB962C8B-B14F-4D97-AF65-F5344CB8AC3E}">
        <p14:creationId xmlns:p14="http://schemas.microsoft.com/office/powerpoint/2010/main" val="1230829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596_BI_Pradaxa_PPT_redraws_Bleeding_Bleeding.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7464"/>
          </a:xfrm>
          <a:prstGeom prst="rect">
            <a:avLst/>
          </a:prstGeom>
        </p:spPr>
      </p:pic>
      <p:sp>
        <p:nvSpPr>
          <p:cNvPr id="2" name="Title 1"/>
          <p:cNvSpPr>
            <a:spLocks noGrp="1"/>
          </p:cNvSpPr>
          <p:nvPr>
            <p:ph type="title"/>
          </p:nvPr>
        </p:nvSpPr>
        <p:spPr/>
        <p:txBody>
          <a:bodyPr/>
          <a:lstStyle/>
          <a:p>
            <a:r>
              <a:rPr lang="en-AU" dirty="0" smtClean="0"/>
              <a:t>Bleeding can be managed </a:t>
            </a:r>
            <a:br>
              <a:rPr lang="en-AU" dirty="0" smtClean="0"/>
            </a:br>
            <a:r>
              <a:rPr lang="en-AU" dirty="0" smtClean="0"/>
              <a:t>satisfactorily with simple measures </a:t>
            </a:r>
            <a:endParaRPr lang="en-AU" dirty="0"/>
          </a:p>
        </p:txBody>
      </p:sp>
      <p:sp>
        <p:nvSpPr>
          <p:cNvPr id="25" name="Rectangle 24"/>
          <p:cNvSpPr/>
          <p:nvPr/>
        </p:nvSpPr>
        <p:spPr>
          <a:xfrm>
            <a:off x="25904" y="6414818"/>
            <a:ext cx="6306657" cy="276999"/>
          </a:xfrm>
          <a:prstGeom prst="rect">
            <a:avLst/>
          </a:prstGeom>
        </p:spPr>
        <p:txBody>
          <a:bodyPr wrap="square">
            <a:spAutoFit/>
          </a:bodyPr>
          <a:lstStyle/>
          <a:p>
            <a:r>
              <a:rPr lang="en-AU" sz="1200" dirty="0" smtClean="0">
                <a:solidFill>
                  <a:srgbClr val="64717F"/>
                </a:solidFill>
                <a:latin typeface="Arial" panose="020B0604020202020204" pitchFamily="34" charset="0"/>
                <a:cs typeface="Arial" panose="020B0604020202020204" pitchFamily="34" charset="0"/>
              </a:rPr>
              <a:t>*pooled </a:t>
            </a:r>
            <a:r>
              <a:rPr lang="en-AU" sz="1200" dirty="0">
                <a:solidFill>
                  <a:srgbClr val="64717F"/>
                </a:solidFill>
                <a:latin typeface="Arial" panose="020B0604020202020204" pitchFamily="34" charset="0"/>
                <a:cs typeface="Arial" panose="020B0604020202020204" pitchFamily="34" charset="0"/>
              </a:rPr>
              <a:t>odds ratio for 30-day mortality </a:t>
            </a:r>
            <a:r>
              <a:rPr lang="en-AU" sz="1200" dirty="0" smtClean="0">
                <a:solidFill>
                  <a:srgbClr val="64717F"/>
                </a:solidFill>
                <a:latin typeface="Arial" panose="020B0604020202020204" pitchFamily="34" charset="0"/>
                <a:cs typeface="Arial" panose="020B0604020202020204" pitchFamily="34" charset="0"/>
              </a:rPr>
              <a:t>0.66 </a:t>
            </a:r>
            <a:r>
              <a:rPr lang="en-AU" sz="1200" dirty="0">
                <a:solidFill>
                  <a:srgbClr val="64717F"/>
                </a:solidFill>
                <a:latin typeface="Arial" panose="020B0604020202020204" pitchFamily="34" charset="0"/>
                <a:cs typeface="Arial" panose="020B0604020202020204" pitchFamily="34" charset="0"/>
              </a:rPr>
              <a:t>(95% confidence interval, 0.44–1.00; </a:t>
            </a:r>
            <a:r>
              <a:rPr lang="en-AU" sz="1200" i="1" dirty="0">
                <a:solidFill>
                  <a:srgbClr val="64717F"/>
                </a:solidFill>
                <a:latin typeface="Arial" panose="020B0604020202020204" pitchFamily="34" charset="0"/>
                <a:cs typeface="Arial" panose="020B0604020202020204" pitchFamily="34" charset="0"/>
              </a:rPr>
              <a:t>P</a:t>
            </a:r>
            <a:r>
              <a:rPr lang="en-AU" sz="1200" dirty="0">
                <a:solidFill>
                  <a:srgbClr val="64717F"/>
                </a:solidFill>
                <a:latin typeface="Arial" panose="020B0604020202020204" pitchFamily="34" charset="0"/>
                <a:cs typeface="Arial" panose="020B0604020202020204" pitchFamily="34" charset="0"/>
              </a:rPr>
              <a:t>=0.051).</a:t>
            </a:r>
          </a:p>
        </p:txBody>
      </p:sp>
      <p:sp>
        <p:nvSpPr>
          <p:cNvPr id="26" name="Rectangle 25"/>
          <p:cNvSpPr/>
          <p:nvPr/>
        </p:nvSpPr>
        <p:spPr>
          <a:xfrm>
            <a:off x="459528" y="1896983"/>
            <a:ext cx="7996072" cy="400110"/>
          </a:xfrm>
          <a:prstGeom prst="rect">
            <a:avLst/>
          </a:prstGeom>
        </p:spPr>
        <p:txBody>
          <a:bodyPr wrap="square">
            <a:spAutoFit/>
          </a:bodyPr>
          <a:lstStyle/>
          <a:p>
            <a:pPr algn="ctr"/>
            <a:r>
              <a:rPr lang="en-AU" sz="2000" b="1" dirty="0">
                <a:solidFill>
                  <a:srgbClr val="0C83CB"/>
                </a:solidFill>
                <a:latin typeface="Arial" panose="020B0604020202020204" pitchFamily="34" charset="0"/>
                <a:cs typeface="Arial" panose="020B0604020202020204" pitchFamily="34" charset="0"/>
              </a:rPr>
              <a:t>Most major bleeding events </a:t>
            </a:r>
            <a:r>
              <a:rPr lang="en-AU" sz="2000" b="1" dirty="0" smtClean="0">
                <a:solidFill>
                  <a:srgbClr val="0C83CB"/>
                </a:solidFill>
                <a:latin typeface="Arial" panose="020B0604020202020204" pitchFamily="34" charset="0"/>
                <a:cs typeface="Arial" panose="020B0604020202020204" pitchFamily="34" charset="0"/>
              </a:rPr>
              <a:t>managed </a:t>
            </a:r>
            <a:r>
              <a:rPr lang="en-AU" sz="2000" b="1" dirty="0">
                <a:solidFill>
                  <a:srgbClr val="0C83CB"/>
                </a:solidFill>
                <a:latin typeface="Arial" panose="020B0604020202020204" pitchFamily="34" charset="0"/>
                <a:cs typeface="Arial" panose="020B0604020202020204" pitchFamily="34" charset="0"/>
              </a:rPr>
              <a:t>with </a:t>
            </a:r>
            <a:r>
              <a:rPr lang="en-AU" sz="2000" b="1" dirty="0" smtClean="0">
                <a:solidFill>
                  <a:srgbClr val="0C83CB"/>
                </a:solidFill>
                <a:latin typeface="Arial" panose="020B0604020202020204" pitchFamily="34" charset="0"/>
                <a:cs typeface="Arial" panose="020B0604020202020204" pitchFamily="34" charset="0"/>
              </a:rPr>
              <a:t>supportive care only</a:t>
            </a:r>
            <a:endParaRPr lang="en-AU" sz="2000" b="1" dirty="0">
              <a:solidFill>
                <a:srgbClr val="0C83CB"/>
              </a:solidFill>
              <a:latin typeface="Arial" panose="020B0604020202020204" pitchFamily="34" charset="0"/>
              <a:cs typeface="Arial" panose="020B0604020202020204" pitchFamily="34" charset="0"/>
            </a:endParaRPr>
          </a:p>
        </p:txBody>
      </p:sp>
      <p:sp>
        <p:nvSpPr>
          <p:cNvPr id="28" name="Rectangle 27"/>
          <p:cNvSpPr/>
          <p:nvPr/>
        </p:nvSpPr>
        <p:spPr>
          <a:xfrm>
            <a:off x="0" y="6639308"/>
            <a:ext cx="9113242" cy="230832"/>
          </a:xfrm>
          <a:prstGeom prst="rect">
            <a:avLst/>
          </a:prstGeom>
        </p:spPr>
        <p:txBody>
          <a:bodyPr wrap="square">
            <a:spAutoFit/>
          </a:bodyPr>
          <a:lstStyle/>
          <a:p>
            <a:r>
              <a:rPr lang="en-AU" sz="900" dirty="0">
                <a:solidFill>
                  <a:srgbClr val="64717F"/>
                </a:solidFill>
                <a:latin typeface="Arial" pitchFamily="34" charset="0"/>
                <a:cs typeface="Arial" pitchFamily="34" charset="0"/>
              </a:rPr>
              <a:t>1. </a:t>
            </a:r>
            <a:r>
              <a:rPr lang="en-AU" sz="900" dirty="0" smtClean="0">
                <a:solidFill>
                  <a:srgbClr val="64717F"/>
                </a:solidFill>
                <a:latin typeface="Arial" pitchFamily="34" charset="0"/>
                <a:cs typeface="Arial" pitchFamily="34" charset="0"/>
              </a:rPr>
              <a:t>Majeed A </a:t>
            </a:r>
            <a:r>
              <a:rPr lang="en-AU" sz="900" i="1" dirty="0" smtClean="0">
                <a:solidFill>
                  <a:srgbClr val="64717F"/>
                </a:solidFill>
                <a:latin typeface="Arial" pitchFamily="34" charset="0"/>
                <a:cs typeface="Arial" pitchFamily="34" charset="0"/>
              </a:rPr>
              <a:t>et al. Circulation</a:t>
            </a:r>
            <a:r>
              <a:rPr lang="en-AU" sz="900" dirty="0" smtClean="0">
                <a:solidFill>
                  <a:srgbClr val="64717F"/>
                </a:solidFill>
                <a:latin typeface="Arial" pitchFamily="34" charset="0"/>
                <a:cs typeface="Arial" pitchFamily="34" charset="0"/>
              </a:rPr>
              <a:t> 2013; 128: 2325–32.</a:t>
            </a:r>
            <a:endParaRPr lang="en-AU" sz="900" dirty="0">
              <a:solidFill>
                <a:srgbClr val="64717F"/>
              </a:solidFill>
            </a:endParaRPr>
          </a:p>
        </p:txBody>
      </p:sp>
      <p:sp>
        <p:nvSpPr>
          <p:cNvPr id="4" name="Rectangle 3"/>
          <p:cNvSpPr/>
          <p:nvPr/>
        </p:nvSpPr>
        <p:spPr>
          <a:xfrm>
            <a:off x="678946" y="5215094"/>
            <a:ext cx="557003" cy="7596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8" name="Rectangle 7"/>
          <p:cNvSpPr/>
          <p:nvPr/>
        </p:nvSpPr>
        <p:spPr>
          <a:xfrm>
            <a:off x="4474369" y="5170842"/>
            <a:ext cx="557003" cy="75961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403" y="5022327"/>
            <a:ext cx="965374" cy="976262"/>
          </a:xfrm>
          <a:prstGeom prst="rect">
            <a:avLst/>
          </a:prstGeom>
        </p:spPr>
      </p:pic>
      <p:pic>
        <p:nvPicPr>
          <p:cNvPr id="10" name="Picture 9"/>
          <p:cNvPicPr>
            <a:picLocks noChangeAspect="1"/>
          </p:cNvPicPr>
          <p:nvPr/>
        </p:nvPicPr>
        <p:blipFill>
          <a:blip r:embed="rId4" cstate="print">
            <a:duotone>
              <a:prstClr val="black"/>
              <a:schemeClr val="bg1">
                <a:lumMod val="85000"/>
                <a:tint val="45000"/>
                <a:satMod val="400000"/>
              </a:schemeClr>
            </a:duotone>
            <a:extLst>
              <a:ext uri="{28A0092B-C50C-407E-A947-70E740481C1C}">
                <a14:useLocalDpi xmlns:a14="http://schemas.microsoft.com/office/drawing/2010/main" val="0"/>
              </a:ext>
            </a:extLst>
          </a:blip>
          <a:stretch>
            <a:fillRect/>
          </a:stretch>
        </p:blipFill>
        <p:spPr>
          <a:xfrm>
            <a:off x="4270183" y="5022327"/>
            <a:ext cx="965374" cy="976262"/>
          </a:xfrm>
          <a:prstGeom prst="rect">
            <a:avLst/>
          </a:prstGeom>
        </p:spPr>
      </p:pic>
      <p:sp>
        <p:nvSpPr>
          <p:cNvPr id="6" name="TextBox 5"/>
          <p:cNvSpPr txBox="1"/>
          <p:nvPr/>
        </p:nvSpPr>
        <p:spPr>
          <a:xfrm>
            <a:off x="7200835" y="5356569"/>
            <a:ext cx="415943" cy="307777"/>
          </a:xfrm>
          <a:prstGeom prst="rect">
            <a:avLst/>
          </a:prstGeom>
          <a:noFill/>
        </p:spPr>
        <p:txBody>
          <a:bodyPr wrap="square" rtlCol="0">
            <a:spAutoFit/>
          </a:bodyPr>
          <a:lstStyle/>
          <a:p>
            <a:r>
              <a:rPr lang="en-AU" sz="1400" dirty="0" smtClean="0">
                <a:solidFill>
                  <a:schemeClr val="bg1">
                    <a:lumMod val="50000"/>
                  </a:schemeClr>
                </a:solidFill>
              </a:rPr>
              <a:t>*</a:t>
            </a:r>
            <a:endParaRPr lang="en-AU" sz="1400" dirty="0">
              <a:solidFill>
                <a:schemeClr val="bg1">
                  <a:lumMod val="50000"/>
                </a:schemeClr>
              </a:solidFill>
            </a:endParaRPr>
          </a:p>
        </p:txBody>
      </p:sp>
      <p:sp>
        <p:nvSpPr>
          <p:cNvPr id="12" name="TextBox 11"/>
          <p:cNvSpPr txBox="1"/>
          <p:nvPr/>
        </p:nvSpPr>
        <p:spPr>
          <a:xfrm>
            <a:off x="3459431" y="5356569"/>
            <a:ext cx="415943" cy="307777"/>
          </a:xfrm>
          <a:prstGeom prst="rect">
            <a:avLst/>
          </a:prstGeom>
          <a:noFill/>
        </p:spPr>
        <p:txBody>
          <a:bodyPr wrap="square" rtlCol="0">
            <a:spAutoFit/>
          </a:bodyPr>
          <a:lstStyle/>
          <a:p>
            <a:r>
              <a:rPr lang="en-AU" sz="1400" dirty="0" smtClean="0">
                <a:solidFill>
                  <a:srgbClr val="0C83CB"/>
                </a:solidFill>
              </a:rPr>
              <a:t>*</a:t>
            </a:r>
            <a:endParaRPr lang="en-AU" sz="1400" dirty="0">
              <a:solidFill>
                <a:srgbClr val="0C83CB"/>
              </a:solidFill>
            </a:endParaRPr>
          </a:p>
        </p:txBody>
      </p:sp>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4" name="TextBox 1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5" name="TextBox 1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727259867"/>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029450" cy="1622448"/>
          </a:xfrm>
        </p:spPr>
        <p:txBody>
          <a:bodyPr>
            <a:noAutofit/>
          </a:bodyPr>
          <a:lstStyle/>
          <a:p>
            <a:r>
              <a:rPr lang="en-AU" dirty="0"/>
              <a:t>What other options could be </a:t>
            </a:r>
            <a:r>
              <a:rPr lang="en-AU" dirty="0" smtClean="0"/>
              <a:t>considered for Jill?</a:t>
            </a:r>
            <a:endParaRPr lang="en-AU" baseline="30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92284816"/>
              </p:ext>
            </p:extLst>
          </p:nvPr>
        </p:nvGraphicFramePr>
        <p:xfrm>
          <a:off x="322330" y="2237641"/>
          <a:ext cx="6839156" cy="2970312"/>
        </p:xfrm>
        <a:graphic>
          <a:graphicData uri="http://schemas.openxmlformats.org/drawingml/2006/table">
            <a:tbl>
              <a:tblPr firstRow="1" bandRow="1">
                <a:tableStyleId>{5C22544A-7EE6-4342-B048-85BDC9FD1C3A}</a:tableStyleId>
              </a:tblPr>
              <a:tblGrid>
                <a:gridCol w="2783941"/>
                <a:gridCol w="1438835"/>
                <a:gridCol w="1176380"/>
                <a:gridCol w="1440000"/>
              </a:tblGrid>
              <a:tr h="810312">
                <a:tc>
                  <a:txBody>
                    <a:bodyPr/>
                    <a:lstStyle/>
                    <a:p>
                      <a:pPr algn="ctr"/>
                      <a:r>
                        <a:rPr lang="en-AU" sz="1800" dirty="0" smtClean="0">
                          <a:solidFill>
                            <a:schemeClr val="bg1"/>
                          </a:solidFill>
                          <a:latin typeface="Arial" panose="020B0604020202020204" pitchFamily="34" charset="0"/>
                          <a:cs typeface="Arial" panose="020B0604020202020204" pitchFamily="34" charset="0"/>
                        </a:rPr>
                        <a:t>Dose</a:t>
                      </a:r>
                      <a:endParaRPr lang="en-AU" sz="1800" dirty="0">
                        <a:solidFill>
                          <a:schemeClr val="bg1"/>
                        </a:solidFill>
                        <a:latin typeface="Arial" panose="020B0604020202020204" pitchFamily="34" charset="0"/>
                        <a:cs typeface="Arial" panose="020B0604020202020204" pitchFamily="34" charset="0"/>
                      </a:endParaRPr>
                    </a:p>
                  </a:txBody>
                  <a:tcPr marL="71562" marR="71562" marT="34290" marB="34290" anchor="ctr">
                    <a:solidFill>
                      <a:srgbClr val="C50036"/>
                    </a:solidFill>
                  </a:tcPr>
                </a:tc>
                <a:tc>
                  <a:txBody>
                    <a:bodyPr/>
                    <a:lstStyle/>
                    <a:p>
                      <a:pPr algn="ctr"/>
                      <a:r>
                        <a:rPr lang="en-AU" sz="1800" dirty="0" smtClean="0">
                          <a:latin typeface="Arial" panose="020B0604020202020204" pitchFamily="34" charset="0"/>
                          <a:cs typeface="Arial" panose="020B0604020202020204" pitchFamily="34" charset="0"/>
                        </a:rPr>
                        <a:t>Intracranial bleeding</a:t>
                      </a:r>
                      <a:endParaRPr lang="en-AU" sz="1800" dirty="0">
                        <a:latin typeface="Arial" panose="020B0604020202020204" pitchFamily="34" charset="0"/>
                        <a:cs typeface="Arial" panose="020B0604020202020204" pitchFamily="34" charset="0"/>
                      </a:endParaRPr>
                    </a:p>
                  </a:txBody>
                  <a:tcPr marL="71562" marR="71562" marT="34290" marB="34290" anchor="ctr">
                    <a:solidFill>
                      <a:srgbClr val="C50036"/>
                    </a:solidFill>
                  </a:tcPr>
                </a:tc>
                <a:tc>
                  <a:txBody>
                    <a:bodyPr/>
                    <a:lstStyle/>
                    <a:p>
                      <a:pPr algn="ctr"/>
                      <a:r>
                        <a:rPr lang="en-AU" sz="1800" dirty="0" smtClean="0">
                          <a:latin typeface="Arial" panose="020B0604020202020204" pitchFamily="34" charset="0"/>
                          <a:cs typeface="Arial" panose="020B0604020202020204" pitchFamily="34" charset="0"/>
                        </a:rPr>
                        <a:t>Major </a:t>
                      </a:r>
                      <a:br>
                        <a:rPr lang="en-AU" sz="1800" dirty="0" smtClean="0">
                          <a:latin typeface="Arial" panose="020B0604020202020204" pitchFamily="34" charset="0"/>
                          <a:cs typeface="Arial" panose="020B0604020202020204" pitchFamily="34" charset="0"/>
                        </a:rPr>
                      </a:br>
                      <a:r>
                        <a:rPr lang="en-AU" sz="1800" dirty="0" smtClean="0">
                          <a:latin typeface="Arial" panose="020B0604020202020204" pitchFamily="34" charset="0"/>
                          <a:cs typeface="Arial" panose="020B0604020202020204" pitchFamily="34" charset="0"/>
                        </a:rPr>
                        <a:t>bleeding</a:t>
                      </a:r>
                      <a:endParaRPr lang="en-AU" sz="1800" dirty="0">
                        <a:latin typeface="Arial" panose="020B0604020202020204" pitchFamily="34" charset="0"/>
                        <a:cs typeface="Arial" panose="020B0604020202020204" pitchFamily="34" charset="0"/>
                      </a:endParaRPr>
                    </a:p>
                  </a:txBody>
                  <a:tcPr marL="71562" marR="71562" marT="34290" marB="34290" anchor="ctr">
                    <a:solidFill>
                      <a:srgbClr val="C50036"/>
                    </a:solidFill>
                  </a:tcPr>
                </a:tc>
                <a:tc>
                  <a:txBody>
                    <a:bodyPr/>
                    <a:lstStyle/>
                    <a:p>
                      <a:pPr algn="ctr"/>
                      <a:r>
                        <a:rPr lang="en-AU" sz="1800" dirty="0" smtClean="0">
                          <a:latin typeface="Arial" panose="020B0604020202020204" pitchFamily="34" charset="0"/>
                          <a:cs typeface="Arial" panose="020B0604020202020204" pitchFamily="34" charset="0"/>
                        </a:rPr>
                        <a:t>GI </a:t>
                      </a:r>
                      <a:br>
                        <a:rPr lang="en-AU" sz="1800" dirty="0" smtClean="0">
                          <a:latin typeface="Arial" panose="020B0604020202020204" pitchFamily="34" charset="0"/>
                          <a:cs typeface="Arial" panose="020B0604020202020204" pitchFamily="34" charset="0"/>
                        </a:rPr>
                      </a:br>
                      <a:r>
                        <a:rPr lang="en-AU" sz="1800" dirty="0" smtClean="0">
                          <a:latin typeface="Arial" panose="020B0604020202020204" pitchFamily="34" charset="0"/>
                          <a:cs typeface="Arial" panose="020B0604020202020204" pitchFamily="34" charset="0"/>
                        </a:rPr>
                        <a:t>bleeding</a:t>
                      </a:r>
                      <a:endParaRPr lang="en-AU" sz="1800" dirty="0">
                        <a:latin typeface="Arial" panose="020B0604020202020204" pitchFamily="34" charset="0"/>
                        <a:cs typeface="Arial" panose="020B0604020202020204" pitchFamily="34" charset="0"/>
                      </a:endParaRPr>
                    </a:p>
                  </a:txBody>
                  <a:tcPr marL="71562" marR="71562" marT="34290" marB="34290" anchor="ctr">
                    <a:solidFill>
                      <a:srgbClr val="C50036"/>
                    </a:solidFill>
                  </a:tcPr>
                </a:tc>
              </a:tr>
              <a:tr h="1080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Xarelto 20 and 15 mg od </a:t>
                      </a:r>
                      <a:r>
                        <a:rPr lang="en-AU" sz="1200" b="0" dirty="0" smtClean="0">
                          <a:solidFill>
                            <a:srgbClr val="64717F"/>
                          </a:solidFill>
                          <a:latin typeface="Arial" panose="020B0604020202020204" pitchFamily="34" charset="0"/>
                          <a:cs typeface="Arial" panose="020B0604020202020204" pitchFamily="34" charset="0"/>
                        </a:rPr>
                        <a:t>(n=7,111)</a:t>
                      </a:r>
                    </a:p>
                  </a:txBody>
                  <a:tcPr marL="71562" marR="71562" marT="34290" marB="34290" anchor="ctr">
                    <a:solidFill>
                      <a:schemeClr val="accent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RRR 33% </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(p&lt;0.02)</a:t>
                      </a:r>
                    </a:p>
                  </a:txBody>
                  <a:tcPr marL="71562" marR="71562" marT="34290" marB="34290" anchor="ctr">
                    <a:solidFill>
                      <a:schemeClr val="accent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NS</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(p=0.58)</a:t>
                      </a:r>
                      <a:endParaRPr lang="en-AU" sz="2000" b="0" dirty="0">
                        <a:solidFill>
                          <a:srgbClr val="64717F"/>
                        </a:solidFill>
                        <a:latin typeface="Arial" panose="020B0604020202020204" pitchFamily="34" charset="0"/>
                        <a:cs typeface="Arial" panose="020B0604020202020204" pitchFamily="34" charset="0"/>
                      </a:endParaRPr>
                    </a:p>
                  </a:txBody>
                  <a:tcPr marL="71562" marR="71562" marT="34290" marB="34290" anchor="ctr">
                    <a:solidFill>
                      <a:schemeClr val="accent2">
                        <a:lumMod val="40000"/>
                        <a:lumOff val="60000"/>
                      </a:schemeClr>
                    </a:solidFill>
                  </a:tcPr>
                </a:tc>
                <a:tc>
                  <a:txBody>
                    <a:bodyPr/>
                    <a:lstStyle/>
                    <a:p>
                      <a:pPr algn="ctr"/>
                      <a:r>
                        <a:rPr lang="en-AU" sz="1800" b="0" dirty="0" smtClean="0">
                          <a:solidFill>
                            <a:srgbClr val="64717F"/>
                          </a:solidFill>
                          <a:latin typeface="Arial" panose="020B0604020202020204" pitchFamily="34" charset="0"/>
                          <a:cs typeface="Arial" panose="020B0604020202020204" pitchFamily="34" charset="0"/>
                        </a:rPr>
                        <a:t>Increased</a:t>
                      </a:r>
                    </a:p>
                    <a:p>
                      <a:pPr algn="ctr"/>
                      <a:r>
                        <a:rPr lang="en-AU" sz="1100" b="0" dirty="0" smtClean="0">
                          <a:solidFill>
                            <a:srgbClr val="64717F"/>
                          </a:solidFill>
                          <a:latin typeface="Arial" panose="020B0604020202020204" pitchFamily="34" charset="0"/>
                          <a:cs typeface="Arial" panose="020B0604020202020204" pitchFamily="34" charset="0"/>
                        </a:rPr>
                        <a:t>Hazard Ratio 1.39</a:t>
                      </a:r>
                      <a:br>
                        <a:rPr lang="en-AU" sz="1100" b="0" dirty="0" smtClean="0">
                          <a:solidFill>
                            <a:srgbClr val="64717F"/>
                          </a:solidFill>
                          <a:latin typeface="Arial" panose="020B0604020202020204" pitchFamily="34" charset="0"/>
                          <a:cs typeface="Arial" panose="020B0604020202020204" pitchFamily="34" charset="0"/>
                        </a:rPr>
                      </a:br>
                      <a:r>
                        <a:rPr lang="en-AU" sz="1100" b="0" dirty="0" smtClean="0">
                          <a:solidFill>
                            <a:srgbClr val="64717F"/>
                          </a:solidFill>
                          <a:latin typeface="Arial" panose="020B0604020202020204" pitchFamily="34" charset="0"/>
                          <a:cs typeface="Arial" panose="020B0604020202020204" pitchFamily="34" charset="0"/>
                        </a:rPr>
                        <a:t>(95%</a:t>
                      </a:r>
                      <a:r>
                        <a:rPr lang="en-AU" sz="1100" b="0" baseline="0" dirty="0" smtClean="0">
                          <a:solidFill>
                            <a:srgbClr val="64717F"/>
                          </a:solidFill>
                          <a:latin typeface="Arial" panose="020B0604020202020204" pitchFamily="34" charset="0"/>
                          <a:cs typeface="Arial" panose="020B0604020202020204" pitchFamily="34" charset="0"/>
                        </a:rPr>
                        <a:t>CI 1.19–1.61)</a:t>
                      </a:r>
                      <a:endParaRPr lang="en-AU" sz="1100" b="0" dirty="0" smtClean="0">
                        <a:solidFill>
                          <a:srgbClr val="64717F"/>
                        </a:solidFill>
                        <a:latin typeface="Arial" panose="020B0604020202020204" pitchFamily="34" charset="0"/>
                        <a:cs typeface="Arial" panose="020B0604020202020204" pitchFamily="34" charset="0"/>
                      </a:endParaRPr>
                    </a:p>
                  </a:txBody>
                  <a:tcPr marL="71562" marR="71562" marT="34290" marB="34290" anchor="ctr">
                    <a:solidFill>
                      <a:schemeClr val="accent2">
                        <a:lumMod val="40000"/>
                        <a:lumOff val="60000"/>
                      </a:schemeClr>
                    </a:solidFill>
                  </a:tcPr>
                </a:tc>
              </a:tr>
              <a:tr h="1080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Xarelto 15 mg od* </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(n=1,474)</a:t>
                      </a:r>
                      <a:endParaRPr lang="en-AU" sz="1200" b="0" dirty="0">
                        <a:solidFill>
                          <a:srgbClr val="64717F"/>
                        </a:solidFill>
                        <a:latin typeface="Arial" panose="020B0604020202020204" pitchFamily="34" charset="0"/>
                        <a:cs typeface="Arial" panose="020B0604020202020204" pitchFamily="34" charset="0"/>
                      </a:endParaRPr>
                    </a:p>
                  </a:txBody>
                  <a:tcPr marL="71562" marR="71562" marT="34290" marB="34290" anchor="ctr">
                    <a:solidFill>
                      <a:schemeClr val="accent2">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NS</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(p=0.54)</a:t>
                      </a:r>
                      <a:endParaRPr lang="en-AU" sz="1800" b="0" dirty="0">
                        <a:solidFill>
                          <a:srgbClr val="64717F"/>
                        </a:solidFill>
                        <a:latin typeface="Arial" panose="020B0604020202020204" pitchFamily="34" charset="0"/>
                        <a:cs typeface="Arial" panose="020B0604020202020204" pitchFamily="34" charset="0"/>
                      </a:endParaRPr>
                    </a:p>
                  </a:txBody>
                  <a:tcPr marL="71562" marR="71562" marT="34290" marB="34290" anchor="ctr">
                    <a:solidFill>
                      <a:schemeClr val="accent2">
                        <a:lumMod val="20000"/>
                        <a:lumOff val="80000"/>
                      </a:schemeClr>
                    </a:solidFill>
                  </a:tcPr>
                </a:tc>
                <a:tc>
                  <a:txBody>
                    <a:bodyPr/>
                    <a:lstStyle/>
                    <a:p>
                      <a:pPr algn="ctr"/>
                      <a:r>
                        <a:rPr lang="en-AU" sz="1800" b="0" dirty="0" smtClean="0">
                          <a:solidFill>
                            <a:srgbClr val="64717F"/>
                          </a:solidFill>
                          <a:latin typeface="Arial" panose="020B0604020202020204" pitchFamily="34" charset="0"/>
                          <a:cs typeface="Arial" panose="020B0604020202020204" pitchFamily="34" charset="0"/>
                        </a:rPr>
                        <a:t>NS</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(p=0.76)</a:t>
                      </a:r>
                      <a:endParaRPr lang="en-AU" sz="1800" b="0" dirty="0">
                        <a:solidFill>
                          <a:srgbClr val="64717F"/>
                        </a:solidFill>
                        <a:latin typeface="Arial" panose="020B0604020202020204" pitchFamily="34" charset="0"/>
                        <a:cs typeface="Arial" panose="020B0604020202020204" pitchFamily="34" charset="0"/>
                      </a:endParaRPr>
                    </a:p>
                  </a:txBody>
                  <a:tcPr marL="71562" marR="71562" marT="34290" marB="34290" anchor="ctr">
                    <a:solidFill>
                      <a:schemeClr val="accent2">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Increased</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(p=0.02)</a:t>
                      </a:r>
                    </a:p>
                  </a:txBody>
                  <a:tcPr marL="71562" marR="71562" marT="34290" marB="34290" anchor="ctr">
                    <a:solidFill>
                      <a:schemeClr val="accent2">
                        <a:lumMod val="20000"/>
                        <a:lumOff val="80000"/>
                      </a:schemeClr>
                    </a:solidFill>
                  </a:tcPr>
                </a:tc>
              </a:tr>
            </a:tbl>
          </a:graphicData>
        </a:graphic>
      </p:graphicFrame>
      <p:sp>
        <p:nvSpPr>
          <p:cNvPr id="12" name="TextBox 11"/>
          <p:cNvSpPr txBox="1"/>
          <p:nvPr/>
        </p:nvSpPr>
        <p:spPr>
          <a:xfrm>
            <a:off x="457201" y="5211404"/>
            <a:ext cx="8363570" cy="276999"/>
          </a:xfrm>
          <a:prstGeom prst="rect">
            <a:avLst/>
          </a:prstGeom>
          <a:noFill/>
        </p:spPr>
        <p:txBody>
          <a:bodyPr wrap="square" rtlCol="0">
            <a:spAutoFit/>
          </a:bodyPr>
          <a:lstStyle/>
          <a:p>
            <a:r>
              <a:rPr lang="en-AU" sz="1200" dirty="0">
                <a:solidFill>
                  <a:srgbClr val="64717F"/>
                </a:solidFill>
              </a:rPr>
              <a:t>RRR relative risk reduction vs </a:t>
            </a:r>
            <a:r>
              <a:rPr lang="en-AU" sz="1200" dirty="0" smtClean="0">
                <a:solidFill>
                  <a:srgbClr val="64717F"/>
                </a:solidFill>
              </a:rPr>
              <a:t>warfarin; </a:t>
            </a:r>
            <a:r>
              <a:rPr lang="en-AU" sz="1200" dirty="0">
                <a:solidFill>
                  <a:srgbClr val="64717F"/>
                </a:solidFill>
              </a:rPr>
              <a:t>NS no significant difference vs warfarin</a:t>
            </a:r>
          </a:p>
        </p:txBody>
      </p:sp>
      <p:sp>
        <p:nvSpPr>
          <p:cNvPr id="13" name="TextBox 12"/>
          <p:cNvSpPr txBox="1"/>
          <p:nvPr/>
        </p:nvSpPr>
        <p:spPr>
          <a:xfrm>
            <a:off x="459677" y="5490184"/>
            <a:ext cx="8460581" cy="1015663"/>
          </a:xfrm>
          <a:prstGeom prst="rect">
            <a:avLst/>
          </a:prstGeom>
          <a:noFill/>
        </p:spPr>
        <p:txBody>
          <a:bodyPr wrap="square" rtlCol="0">
            <a:spAutoFit/>
          </a:bodyPr>
          <a:lstStyle/>
          <a:p>
            <a:r>
              <a:rPr lang="en-AU" sz="1200" dirty="0">
                <a:solidFill>
                  <a:srgbClr val="64717F"/>
                </a:solidFill>
              </a:rPr>
              <a:t>*A sub-analysis of Xarelto 15 mg in 1474 patients with moderate renal impairment was not powered to detect superiority or non-inferiority for the comparison of Xarelto vs. warfarin. P values for interactions suggest outcomes (stroke or systemic embolism, major bleeding and intracranial haemorrhage) for patients with moderate renal impairment receiving Xarelto are consistent with the overall results and support the primary analysis for an increase in GI bleeding.</a:t>
            </a:r>
            <a:r>
              <a:rPr lang="en-AU" sz="1200" baseline="30000" dirty="0">
                <a:solidFill>
                  <a:srgbClr val="64717F"/>
                </a:solidFill>
              </a:rPr>
              <a:t>2</a:t>
            </a:r>
            <a:r>
              <a:rPr lang="en-AU" sz="1200" dirty="0">
                <a:solidFill>
                  <a:srgbClr val="64717F"/>
                </a:solidFill>
              </a:rPr>
              <a:t> Dose adjustment to Xarelto 15 mg is required in patients with moderate renal impairment (CrCl 30–49 mL/min)</a:t>
            </a:r>
          </a:p>
        </p:txBody>
      </p:sp>
      <p:sp>
        <p:nvSpPr>
          <p:cNvPr id="14" name="Rectangle 13"/>
          <p:cNvSpPr/>
          <p:nvPr/>
        </p:nvSpPr>
        <p:spPr>
          <a:xfrm>
            <a:off x="0" y="6494789"/>
            <a:ext cx="9144000" cy="369332"/>
          </a:xfrm>
          <a:prstGeom prst="rect">
            <a:avLst/>
          </a:prstGeom>
        </p:spPr>
        <p:txBody>
          <a:bodyPr wrap="square">
            <a:spAutoFit/>
          </a:bodyPr>
          <a:lstStyle/>
          <a:p>
            <a:pPr eaLnBrk="0" fontAlgn="base" hangingPunct="0">
              <a:spcBef>
                <a:spcPct val="0"/>
              </a:spcBef>
              <a:spcAft>
                <a:spcPct val="0"/>
              </a:spcAft>
              <a:defRPr/>
            </a:pPr>
            <a:r>
              <a:rPr lang="fi-FI" sz="900" dirty="0">
                <a:solidFill>
                  <a:schemeClr val="tx1">
                    <a:lumMod val="75000"/>
                    <a:lumOff val="25000"/>
                  </a:schemeClr>
                </a:solidFill>
                <a:latin typeface="Arial" panose="020B0604020202020204" pitchFamily="34" charset="0"/>
                <a:cs typeface="Arial" panose="020B0604020202020204" pitchFamily="34" charset="0"/>
              </a:rPr>
              <a:t>1. </a:t>
            </a:r>
            <a:r>
              <a:rPr lang="da-DK" sz="900" dirty="0">
                <a:solidFill>
                  <a:schemeClr val="tx1">
                    <a:lumMod val="75000"/>
                    <a:lumOff val="25000"/>
                  </a:schemeClr>
                </a:solidFill>
                <a:latin typeface="Arial" panose="020B0604020202020204" pitchFamily="34" charset="0"/>
                <a:cs typeface="Arial" panose="020B0604020202020204" pitchFamily="34" charset="0"/>
              </a:rPr>
              <a:t>Patel MR </a:t>
            </a:r>
            <a:r>
              <a:rPr lang="da-DK" sz="900" i="1" dirty="0">
                <a:solidFill>
                  <a:schemeClr val="tx1">
                    <a:lumMod val="75000"/>
                    <a:lumOff val="25000"/>
                  </a:schemeClr>
                </a:solidFill>
                <a:latin typeface="Arial" panose="020B0604020202020204" pitchFamily="34" charset="0"/>
                <a:cs typeface="Arial" panose="020B0604020202020204" pitchFamily="34" charset="0"/>
              </a:rPr>
              <a:t>et al. N Engl J Med</a:t>
            </a:r>
            <a:r>
              <a:rPr lang="da-DK" sz="900" dirty="0">
                <a:solidFill>
                  <a:schemeClr val="tx1">
                    <a:lumMod val="75000"/>
                    <a:lumOff val="25000"/>
                  </a:schemeClr>
                </a:solidFill>
                <a:latin typeface="Arial" panose="020B0604020202020204" pitchFamily="34" charset="0"/>
                <a:cs typeface="Arial" panose="020B0604020202020204" pitchFamily="34" charset="0"/>
              </a:rPr>
              <a:t> 2011; 365: 883–91. </a:t>
            </a:r>
            <a:r>
              <a:rPr lang="fi-FI" sz="900" dirty="0">
                <a:solidFill>
                  <a:schemeClr val="tx1">
                    <a:lumMod val="75000"/>
                    <a:lumOff val="25000"/>
                  </a:schemeClr>
                </a:solidFill>
                <a:latin typeface="Arial" panose="020B0604020202020204" pitchFamily="34" charset="0"/>
                <a:cs typeface="Arial" panose="020B0604020202020204" pitchFamily="34" charset="0"/>
              </a:rPr>
              <a:t>2. </a:t>
            </a:r>
            <a:r>
              <a:rPr lang="en-US" sz="900" dirty="0">
                <a:solidFill>
                  <a:schemeClr val="tx1">
                    <a:lumMod val="75000"/>
                    <a:lumOff val="25000"/>
                  </a:schemeClr>
                </a:solidFill>
                <a:latin typeface="Arial" panose="020B0604020202020204" pitchFamily="34" charset="0"/>
                <a:cs typeface="Arial" panose="020B0604020202020204" pitchFamily="34" charset="0"/>
              </a:rPr>
              <a:t>Fox KA</a:t>
            </a:r>
            <a:r>
              <a:rPr lang="en-US" sz="900" i="1" dirty="0">
                <a:solidFill>
                  <a:schemeClr val="tx1">
                    <a:lumMod val="75000"/>
                    <a:lumOff val="25000"/>
                  </a:schemeClr>
                </a:solidFill>
                <a:latin typeface="Arial" panose="020B0604020202020204" pitchFamily="34" charset="0"/>
                <a:cs typeface="Arial" panose="020B0604020202020204" pitchFamily="34" charset="0"/>
              </a:rPr>
              <a:t> et al. Eur Heart J</a:t>
            </a:r>
            <a:r>
              <a:rPr lang="en-US" sz="900" dirty="0">
                <a:solidFill>
                  <a:schemeClr val="tx1">
                    <a:lumMod val="75000"/>
                    <a:lumOff val="25000"/>
                  </a:schemeClr>
                </a:solidFill>
                <a:latin typeface="Arial" panose="020B0604020202020204" pitchFamily="34" charset="0"/>
                <a:cs typeface="Arial" panose="020B0604020202020204" pitchFamily="34" charset="0"/>
              </a:rPr>
              <a:t> 2011; 32: </a:t>
            </a:r>
            <a:r>
              <a:rPr lang="en-US" sz="900" dirty="0" smtClean="0">
                <a:solidFill>
                  <a:schemeClr val="tx1">
                    <a:lumMod val="75000"/>
                    <a:lumOff val="25000"/>
                  </a:schemeClr>
                </a:solidFill>
                <a:latin typeface="Arial" panose="020B0604020202020204" pitchFamily="34" charset="0"/>
                <a:cs typeface="Arial" panose="020B0604020202020204" pitchFamily="34" charset="0"/>
              </a:rPr>
              <a:t>2387–94. 3. Nessel C </a:t>
            </a:r>
            <a:r>
              <a:rPr lang="en-US" sz="900" i="1" dirty="0" smtClean="0">
                <a:solidFill>
                  <a:schemeClr val="tx1">
                    <a:lumMod val="75000"/>
                    <a:lumOff val="25000"/>
                  </a:schemeClr>
                </a:solidFill>
                <a:latin typeface="Arial" panose="020B0604020202020204" pitchFamily="34" charset="0"/>
                <a:cs typeface="Arial" panose="020B0604020202020204" pitchFamily="34" charset="0"/>
              </a:rPr>
              <a:t>et al. Chest </a:t>
            </a:r>
            <a:r>
              <a:rPr lang="en-US" sz="900" dirty="0" smtClean="0">
                <a:solidFill>
                  <a:schemeClr val="tx1">
                    <a:lumMod val="75000"/>
                    <a:lumOff val="25000"/>
                  </a:schemeClr>
                </a:solidFill>
                <a:latin typeface="Arial" panose="020B0604020202020204" pitchFamily="34" charset="0"/>
                <a:cs typeface="Arial" panose="020B0604020202020204" pitchFamily="34" charset="0"/>
              </a:rPr>
              <a:t>2012; 142</a:t>
            </a:r>
            <a:r>
              <a:rPr lang="en-US" sz="900" dirty="0">
                <a:solidFill>
                  <a:schemeClr val="tx1">
                    <a:lumMod val="75000"/>
                    <a:lumOff val="25000"/>
                  </a:schemeClr>
                </a:solidFill>
                <a:latin typeface="Arial" panose="020B0604020202020204" pitchFamily="34" charset="0"/>
                <a:cs typeface="Arial" panose="020B0604020202020204" pitchFamily="34" charset="0"/>
              </a:rPr>
              <a:t>: (4_MeetingAbstracts):84A. doi:10.1378/chest.138840 </a:t>
            </a:r>
            <a:r>
              <a:rPr lang="en-US" sz="900" dirty="0" smtClean="0">
                <a:solidFill>
                  <a:schemeClr val="tx1">
                    <a:lumMod val="75000"/>
                    <a:lumOff val="25000"/>
                  </a:schemeClr>
                </a:solidFill>
                <a:latin typeface="Arial" panose="020B0604020202020204" pitchFamily="34" charset="0"/>
                <a:cs typeface="Arial" panose="020B0604020202020204" pitchFamily="34" charset="0"/>
              </a:rPr>
              <a:t>. 4. Xarelto Approved Product Information.</a:t>
            </a:r>
            <a:endParaRPr lang="en-AU" sz="9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1" name="Rectangle 10"/>
          <p:cNvSpPr/>
          <p:nvPr/>
        </p:nvSpPr>
        <p:spPr>
          <a:xfrm>
            <a:off x="7151315" y="4177803"/>
            <a:ext cx="1871662" cy="1015663"/>
          </a:xfrm>
          <a:prstGeom prst="rect">
            <a:avLst/>
          </a:prstGeom>
        </p:spPr>
        <p:txBody>
          <a:bodyPr wrap="square">
            <a:spAutoFit/>
          </a:bodyPr>
          <a:lstStyle/>
          <a:p>
            <a:pPr algn="ctr"/>
            <a:r>
              <a:rPr lang="en-AU" sz="1600" b="1" dirty="0" smtClean="0">
                <a:latin typeface="Arial" panose="020B0604020202020204" pitchFamily="34" charset="0"/>
                <a:cs typeface="Arial" panose="020B0604020202020204" pitchFamily="34" charset="0"/>
              </a:rPr>
              <a:t>Jill:</a:t>
            </a:r>
            <a:endParaRPr lang="en-AU" sz="1600" b="1" dirty="0">
              <a:latin typeface="Arial" panose="020B0604020202020204" pitchFamily="34" charset="0"/>
              <a:cs typeface="Arial" panose="020B0604020202020204" pitchFamily="34" charset="0"/>
            </a:endParaRPr>
          </a:p>
          <a:p>
            <a:pPr algn="ctr"/>
            <a:r>
              <a:rPr lang="en-AU" sz="1600" dirty="0" smtClean="0">
                <a:latin typeface="Arial" panose="020B0604020202020204" pitchFamily="34" charset="0"/>
                <a:cs typeface="Arial" panose="020B0604020202020204" pitchFamily="34" charset="0"/>
              </a:rPr>
              <a:t>Xarelto 15 mg od</a:t>
            </a:r>
            <a:r>
              <a:rPr lang="en-AU" sz="1600" baseline="30000" dirty="0" smtClean="0">
                <a:latin typeface="Arial" panose="020B0604020202020204" pitchFamily="34" charset="0"/>
                <a:cs typeface="Arial" panose="020B0604020202020204" pitchFamily="34" charset="0"/>
              </a:rPr>
              <a:t>4</a:t>
            </a:r>
            <a:endParaRPr lang="en-AU" sz="1600" dirty="0">
              <a:latin typeface="Arial" panose="020B0604020202020204" pitchFamily="34" charset="0"/>
              <a:cs typeface="Arial" panose="020B0604020202020204" pitchFamily="34" charset="0"/>
            </a:endParaRPr>
          </a:p>
          <a:p>
            <a:pPr algn="ctr"/>
            <a:r>
              <a:rPr lang="en-AU" sz="1400" dirty="0">
                <a:latin typeface="Arial" panose="020B0604020202020204" pitchFamily="34" charset="0"/>
                <a:cs typeface="Arial" panose="020B0604020202020204" pitchFamily="34" charset="0"/>
              </a:rPr>
              <a:t>(Patients with </a:t>
            </a:r>
            <a:br>
              <a:rPr lang="en-AU" sz="1400" dirty="0">
                <a:latin typeface="Arial" panose="020B0604020202020204" pitchFamily="34" charset="0"/>
                <a:cs typeface="Arial" panose="020B0604020202020204" pitchFamily="34" charset="0"/>
              </a:rPr>
            </a:br>
            <a:r>
              <a:rPr lang="en-AU" sz="1400" dirty="0">
                <a:latin typeface="Arial" panose="020B0604020202020204" pitchFamily="34" charset="0"/>
                <a:cs typeface="Arial" panose="020B0604020202020204" pitchFamily="34" charset="0"/>
              </a:rPr>
              <a:t>CrCl 30–49 mL/min) </a:t>
            </a:r>
          </a:p>
        </p:txBody>
      </p:sp>
      <p:sp>
        <p:nvSpPr>
          <p:cNvPr id="3" name="Rectangle 2"/>
          <p:cNvSpPr/>
          <p:nvPr/>
        </p:nvSpPr>
        <p:spPr>
          <a:xfrm>
            <a:off x="307241" y="1747286"/>
            <a:ext cx="5628464" cy="461665"/>
          </a:xfrm>
          <a:prstGeom prst="rect">
            <a:avLst/>
          </a:prstGeom>
        </p:spPr>
        <p:txBody>
          <a:bodyPr wrap="none">
            <a:spAutoFit/>
          </a:bodyPr>
          <a:lstStyle/>
          <a:p>
            <a:r>
              <a:rPr lang="en-AU" sz="2400" dirty="0" smtClean="0">
                <a:solidFill>
                  <a:srgbClr val="C50036"/>
                </a:solidFill>
                <a:latin typeface="Arial" panose="020B0604020202020204" pitchFamily="34" charset="0"/>
                <a:cs typeface="Arial" panose="020B0604020202020204" pitchFamily="34" charset="0"/>
              </a:rPr>
              <a:t>Xarelto safety </a:t>
            </a:r>
            <a:r>
              <a:rPr lang="en-AU" sz="2400" dirty="0">
                <a:solidFill>
                  <a:srgbClr val="C50036"/>
                </a:solidFill>
                <a:latin typeface="Arial" panose="020B0604020202020204" pitchFamily="34" charset="0"/>
                <a:cs typeface="Arial" panose="020B0604020202020204" pitchFamily="34" charset="0"/>
              </a:rPr>
              <a:t>evidence: bleeding </a:t>
            </a:r>
            <a:r>
              <a:rPr lang="en-AU" sz="2400" dirty="0" smtClean="0">
                <a:solidFill>
                  <a:srgbClr val="C50036"/>
                </a:solidFill>
                <a:latin typeface="Arial" panose="020B0604020202020204" pitchFamily="34" charset="0"/>
                <a:cs typeface="Arial" panose="020B0604020202020204" pitchFamily="34" charset="0"/>
              </a:rPr>
              <a:t>risk</a:t>
            </a:r>
            <a:r>
              <a:rPr lang="en-AU" sz="2400" baseline="30000" dirty="0" smtClean="0">
                <a:solidFill>
                  <a:srgbClr val="C50036"/>
                </a:solidFill>
                <a:latin typeface="Arial" panose="020B0604020202020204" pitchFamily="34" charset="0"/>
                <a:cs typeface="Arial" panose="020B0604020202020204" pitchFamily="34" charset="0"/>
              </a:rPr>
              <a:t>1–3</a:t>
            </a:r>
            <a:endParaRPr lang="en-AU" sz="2400" dirty="0">
              <a:solidFill>
                <a:srgbClr val="C5003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0" name="TextBox 9"/>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5" name="TextBox 1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55956858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What other options could be </a:t>
            </a:r>
            <a:r>
              <a:rPr lang="en-AU" dirty="0" smtClean="0"/>
              <a:t/>
            </a:r>
            <a:br>
              <a:rPr lang="en-AU" dirty="0" smtClean="0"/>
            </a:br>
            <a:r>
              <a:rPr lang="en-AU" dirty="0" smtClean="0"/>
              <a:t>considered for </a:t>
            </a:r>
            <a:r>
              <a:rPr lang="en-AU" dirty="0"/>
              <a:t>Jill?</a:t>
            </a:r>
            <a:endParaRPr lang="en-AU" baseline="30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94505019"/>
              </p:ext>
            </p:extLst>
          </p:nvPr>
        </p:nvGraphicFramePr>
        <p:xfrm>
          <a:off x="310160" y="2241550"/>
          <a:ext cx="6876000" cy="2970000"/>
        </p:xfrm>
        <a:graphic>
          <a:graphicData uri="http://schemas.openxmlformats.org/drawingml/2006/table">
            <a:tbl>
              <a:tblPr firstRow="1" bandRow="1">
                <a:tableStyleId>{5C22544A-7EE6-4342-B048-85BDC9FD1C3A}</a:tableStyleId>
              </a:tblPr>
              <a:tblGrid>
                <a:gridCol w="2556000"/>
                <a:gridCol w="1440000"/>
                <a:gridCol w="1502970"/>
                <a:gridCol w="1377030"/>
              </a:tblGrid>
              <a:tr h="810000">
                <a:tc>
                  <a:txBody>
                    <a:bodyPr/>
                    <a:lstStyle/>
                    <a:p>
                      <a:pPr algn="ctr"/>
                      <a:r>
                        <a:rPr lang="en-AU" sz="1800" b="0" dirty="0" smtClean="0">
                          <a:latin typeface="Arial" panose="020B0604020202020204" pitchFamily="34" charset="0"/>
                          <a:cs typeface="Arial" panose="020B0604020202020204" pitchFamily="34" charset="0"/>
                        </a:rPr>
                        <a:t>Dose</a:t>
                      </a:r>
                      <a:endParaRPr lang="en-AU" sz="1800" b="0" dirty="0">
                        <a:latin typeface="Arial" panose="020B0604020202020204" pitchFamily="34" charset="0"/>
                        <a:cs typeface="Arial" panose="020B0604020202020204" pitchFamily="34" charset="0"/>
                      </a:endParaRPr>
                    </a:p>
                  </a:txBody>
                  <a:tcPr marL="68859" marR="68859" marT="34290" marB="34290" anchor="ctr">
                    <a:solidFill>
                      <a:srgbClr val="DFB71A"/>
                    </a:solidFill>
                  </a:tcPr>
                </a:tc>
                <a:tc>
                  <a:txBody>
                    <a:bodyPr/>
                    <a:lstStyle/>
                    <a:p>
                      <a:pPr algn="ctr"/>
                      <a:r>
                        <a:rPr lang="en-AU" sz="1800" b="0" dirty="0" smtClean="0">
                          <a:latin typeface="Arial" panose="020B0604020202020204" pitchFamily="34" charset="0"/>
                          <a:cs typeface="Arial" panose="020B0604020202020204" pitchFamily="34" charset="0"/>
                        </a:rPr>
                        <a:t>Intracranial bleeding</a:t>
                      </a:r>
                      <a:endParaRPr lang="en-AU" sz="1800" b="0" dirty="0">
                        <a:latin typeface="Arial" panose="020B0604020202020204" pitchFamily="34" charset="0"/>
                        <a:cs typeface="Arial" panose="020B0604020202020204" pitchFamily="34" charset="0"/>
                      </a:endParaRPr>
                    </a:p>
                  </a:txBody>
                  <a:tcPr marL="68859" marR="68859" marT="34290" marB="34290" anchor="ctr">
                    <a:solidFill>
                      <a:srgbClr val="DFB71A"/>
                    </a:solidFill>
                  </a:tcPr>
                </a:tc>
                <a:tc>
                  <a:txBody>
                    <a:bodyPr/>
                    <a:lstStyle/>
                    <a:p>
                      <a:pPr algn="ctr"/>
                      <a:r>
                        <a:rPr lang="en-AU" sz="1800" b="0" dirty="0" smtClean="0">
                          <a:latin typeface="Arial" panose="020B0604020202020204" pitchFamily="34" charset="0"/>
                          <a:cs typeface="Arial" panose="020B0604020202020204" pitchFamily="34" charset="0"/>
                        </a:rPr>
                        <a:t>Major bleeding</a:t>
                      </a:r>
                      <a:endParaRPr lang="en-AU" sz="1800" b="0" dirty="0">
                        <a:latin typeface="Arial" panose="020B0604020202020204" pitchFamily="34" charset="0"/>
                        <a:cs typeface="Arial" panose="020B0604020202020204" pitchFamily="34" charset="0"/>
                      </a:endParaRPr>
                    </a:p>
                  </a:txBody>
                  <a:tcPr marL="68859" marR="68859" marT="34290" marB="34290" anchor="ctr">
                    <a:solidFill>
                      <a:srgbClr val="DFB71A"/>
                    </a:solidFill>
                  </a:tcPr>
                </a:tc>
                <a:tc>
                  <a:txBody>
                    <a:bodyPr/>
                    <a:lstStyle/>
                    <a:p>
                      <a:pPr algn="ctr"/>
                      <a:r>
                        <a:rPr lang="en-AU" sz="1800" b="0" dirty="0" smtClean="0">
                          <a:latin typeface="Arial" panose="020B0604020202020204" pitchFamily="34" charset="0"/>
                          <a:cs typeface="Arial" panose="020B0604020202020204" pitchFamily="34" charset="0"/>
                        </a:rPr>
                        <a:t>GI bleeding</a:t>
                      </a:r>
                      <a:endParaRPr lang="en-AU" sz="1800" b="0" dirty="0">
                        <a:latin typeface="Arial" panose="020B0604020202020204" pitchFamily="34" charset="0"/>
                        <a:cs typeface="Arial" panose="020B0604020202020204" pitchFamily="34" charset="0"/>
                      </a:endParaRPr>
                    </a:p>
                  </a:txBody>
                  <a:tcPr marL="68859" marR="68859" marT="34290" marB="34290" anchor="ctr">
                    <a:solidFill>
                      <a:srgbClr val="DFB71A"/>
                    </a:solidFill>
                  </a:tcPr>
                </a:tc>
              </a:tr>
              <a:tr h="1080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Eliquis 5 and</a:t>
                      </a:r>
                      <a:r>
                        <a:rPr lang="en-AU" sz="1800" b="0" baseline="0" dirty="0" smtClean="0">
                          <a:solidFill>
                            <a:srgbClr val="64717F"/>
                          </a:solidFill>
                          <a:latin typeface="Arial" panose="020B0604020202020204" pitchFamily="34" charset="0"/>
                          <a:cs typeface="Arial" panose="020B0604020202020204" pitchFamily="34" charset="0"/>
                        </a:rPr>
                        <a:t> 2.5 mg bd </a:t>
                      </a:r>
                      <a:r>
                        <a:rPr lang="en-AU" sz="1200" b="0" baseline="0" dirty="0" smtClean="0">
                          <a:solidFill>
                            <a:srgbClr val="64717F"/>
                          </a:solidFill>
                          <a:latin typeface="Arial" panose="020B0604020202020204" pitchFamily="34" charset="0"/>
                          <a:cs typeface="Arial" panose="020B0604020202020204" pitchFamily="34" charset="0"/>
                        </a:rPr>
                        <a:t>(n=9,088)</a:t>
                      </a:r>
                      <a:endParaRPr lang="en-AU" sz="1200" b="0" dirty="0" smtClean="0">
                        <a:solidFill>
                          <a:srgbClr val="64717F"/>
                        </a:solidFill>
                        <a:latin typeface="Arial" panose="020B0604020202020204" pitchFamily="34" charset="0"/>
                        <a:cs typeface="Arial" panose="020B0604020202020204" pitchFamily="34" charset="0"/>
                      </a:endParaRPr>
                    </a:p>
                  </a:txBody>
                  <a:tcPr marL="68859" marR="68859" marT="34290" marB="34290" anchor="ctr">
                    <a:solidFill>
                      <a:schemeClr val="accent6">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RRR 58%</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(p&lt;0.001)</a:t>
                      </a:r>
                    </a:p>
                  </a:txBody>
                  <a:tcPr marL="68859" marR="68859" marT="34290" marB="34290" anchor="ctr">
                    <a:solidFill>
                      <a:schemeClr val="accent6">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RRR 31%</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(p&lt;0.001)</a:t>
                      </a:r>
                      <a:endParaRPr lang="en-AU" sz="1800" b="0" dirty="0">
                        <a:solidFill>
                          <a:srgbClr val="64717F"/>
                        </a:solidFill>
                        <a:latin typeface="Arial" panose="020B0604020202020204" pitchFamily="34" charset="0"/>
                        <a:cs typeface="Arial" panose="020B0604020202020204" pitchFamily="34" charset="0"/>
                      </a:endParaRPr>
                    </a:p>
                  </a:txBody>
                  <a:tcPr marL="68859" marR="68859" marT="34290" marB="34290"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NS</a:t>
                      </a:r>
                      <a:br>
                        <a:rPr lang="en-AU" sz="1800" b="0" dirty="0" smtClean="0">
                          <a:solidFill>
                            <a:srgbClr val="64717F"/>
                          </a:solidFill>
                          <a:latin typeface="Arial" panose="020B0604020202020204" pitchFamily="34" charset="0"/>
                          <a:cs typeface="Arial" panose="020B0604020202020204" pitchFamily="34" charset="0"/>
                        </a:rPr>
                      </a:br>
                      <a:r>
                        <a:rPr lang="en-AU" sz="1200" b="0" dirty="0" smtClean="0">
                          <a:solidFill>
                            <a:srgbClr val="64717F"/>
                          </a:solidFill>
                          <a:latin typeface="Arial" panose="020B0604020202020204" pitchFamily="34" charset="0"/>
                          <a:cs typeface="Arial" panose="020B0604020202020204" pitchFamily="34" charset="0"/>
                        </a:rPr>
                        <a:t>(p=0.37)</a:t>
                      </a:r>
                      <a:endParaRPr lang="en-AU" sz="1800" b="0" dirty="0" smtClean="0">
                        <a:solidFill>
                          <a:srgbClr val="64717F"/>
                        </a:solidFill>
                        <a:latin typeface="Arial" panose="020B0604020202020204" pitchFamily="34" charset="0"/>
                        <a:cs typeface="Arial" panose="020B0604020202020204" pitchFamily="34" charset="0"/>
                      </a:endParaRPr>
                    </a:p>
                  </a:txBody>
                  <a:tcPr marL="68859" marR="68859" marT="34290" marB="34290" anchor="ctr">
                    <a:solidFill>
                      <a:schemeClr val="accent6">
                        <a:lumMod val="40000"/>
                        <a:lumOff val="60000"/>
                      </a:schemeClr>
                    </a:solidFill>
                  </a:tcPr>
                </a:tc>
              </a:tr>
              <a:tr h="10800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Eliquis 2.5 mg bd* </a:t>
                      </a:r>
                      <a:r>
                        <a:rPr lang="en-AU" sz="1200" b="0" dirty="0" smtClean="0">
                          <a:solidFill>
                            <a:srgbClr val="64717F"/>
                          </a:solidFill>
                          <a:latin typeface="Arial" panose="020B0604020202020204" pitchFamily="34" charset="0"/>
                          <a:cs typeface="Arial" panose="020B0604020202020204" pitchFamily="34" charset="0"/>
                        </a:rPr>
                        <a:t>(n=428)</a:t>
                      </a:r>
                      <a:endParaRPr lang="en-AU" sz="1200" b="0" dirty="0">
                        <a:solidFill>
                          <a:srgbClr val="64717F"/>
                        </a:solidFill>
                        <a:latin typeface="Arial" panose="020B0604020202020204" pitchFamily="34" charset="0"/>
                        <a:cs typeface="Arial" panose="020B0604020202020204" pitchFamily="34" charset="0"/>
                      </a:endParaRPr>
                    </a:p>
                  </a:txBody>
                  <a:tcPr marL="68859" marR="68859" marT="34290" marB="34290"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Not analysed separately</a:t>
                      </a:r>
                    </a:p>
                  </a:txBody>
                  <a:tcPr marL="68859" marR="68859" marT="34290" marB="34290" anchor="c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Significant risk reduction </a:t>
                      </a:r>
                      <a:br>
                        <a:rPr lang="en-AU" sz="1800" b="0" dirty="0" smtClean="0">
                          <a:solidFill>
                            <a:srgbClr val="64717F"/>
                          </a:solidFill>
                          <a:latin typeface="Arial" panose="020B0604020202020204" pitchFamily="34" charset="0"/>
                          <a:cs typeface="Arial" panose="020B0604020202020204" pitchFamily="34" charset="0"/>
                        </a:rPr>
                      </a:br>
                      <a:r>
                        <a:rPr lang="en-AU" sz="1200" b="0" kern="1200" dirty="0" smtClean="0">
                          <a:solidFill>
                            <a:srgbClr val="64717F"/>
                          </a:solidFill>
                          <a:latin typeface="Arial" panose="020B0604020202020204" pitchFamily="34" charset="0"/>
                          <a:ea typeface="+mn-ea"/>
                          <a:cs typeface="Arial" panose="020B0604020202020204" pitchFamily="34" charset="0"/>
                        </a:rPr>
                        <a:t>(</a:t>
                      </a:r>
                      <a:r>
                        <a:rPr lang="en-AU" sz="1200" b="0" dirty="0" smtClean="0">
                          <a:solidFill>
                            <a:srgbClr val="64717F"/>
                          </a:solidFill>
                          <a:latin typeface="Arial" panose="020B0604020202020204" pitchFamily="34" charset="0"/>
                          <a:cs typeface="Arial" panose="020B0604020202020204" pitchFamily="34" charset="0"/>
                        </a:rPr>
                        <a:t>p value not reported)</a:t>
                      </a:r>
                    </a:p>
                  </a:txBody>
                  <a:tcPr marL="68859" marR="68859" marT="34290" marB="34290" anchor="ctr">
                    <a:solidFill>
                      <a:schemeClr val="accent6">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AU" sz="1800" b="0" dirty="0" smtClean="0">
                          <a:solidFill>
                            <a:srgbClr val="64717F"/>
                          </a:solidFill>
                          <a:latin typeface="Arial" panose="020B0604020202020204" pitchFamily="34" charset="0"/>
                          <a:cs typeface="Arial" panose="020B0604020202020204" pitchFamily="34" charset="0"/>
                        </a:rPr>
                        <a:t>Not analysed separately</a:t>
                      </a:r>
                      <a:endParaRPr lang="en-AU" sz="1800" b="0" dirty="0">
                        <a:solidFill>
                          <a:srgbClr val="64717F"/>
                        </a:solidFill>
                        <a:latin typeface="Arial" panose="020B0604020202020204" pitchFamily="34" charset="0"/>
                        <a:cs typeface="Arial" panose="020B0604020202020204" pitchFamily="34" charset="0"/>
                      </a:endParaRPr>
                    </a:p>
                  </a:txBody>
                  <a:tcPr marL="68859" marR="68859" marT="34290" marB="34290" anchor="ctr">
                    <a:solidFill>
                      <a:schemeClr val="accent6">
                        <a:lumMod val="20000"/>
                        <a:lumOff val="80000"/>
                      </a:schemeClr>
                    </a:solidFill>
                  </a:tcPr>
                </a:tc>
              </a:tr>
            </a:tbl>
          </a:graphicData>
        </a:graphic>
      </p:graphicFrame>
      <p:sp>
        <p:nvSpPr>
          <p:cNvPr id="9" name="TextBox 8"/>
          <p:cNvSpPr txBox="1"/>
          <p:nvPr/>
        </p:nvSpPr>
        <p:spPr>
          <a:xfrm>
            <a:off x="285030" y="5235369"/>
            <a:ext cx="6470374" cy="300082"/>
          </a:xfrm>
          <a:prstGeom prst="rect">
            <a:avLst/>
          </a:prstGeom>
          <a:noFill/>
        </p:spPr>
        <p:txBody>
          <a:bodyPr wrap="square" rtlCol="0">
            <a:spAutoFit/>
          </a:bodyPr>
          <a:lstStyle/>
          <a:p>
            <a:r>
              <a:rPr lang="en-AU" sz="1350" dirty="0"/>
              <a:t>RRR relative risk reduction vs warfarin; NS no significant difference vs. warfarin</a:t>
            </a:r>
          </a:p>
        </p:txBody>
      </p:sp>
      <p:sp>
        <p:nvSpPr>
          <p:cNvPr id="10" name="TextBox 9"/>
          <p:cNvSpPr txBox="1"/>
          <p:nvPr/>
        </p:nvSpPr>
        <p:spPr>
          <a:xfrm>
            <a:off x="-19110" y="5812984"/>
            <a:ext cx="8755217" cy="646331"/>
          </a:xfrm>
          <a:prstGeom prst="rect">
            <a:avLst/>
          </a:prstGeom>
          <a:noFill/>
        </p:spPr>
        <p:txBody>
          <a:bodyPr wrap="square" rtlCol="0">
            <a:spAutoFit/>
          </a:bodyPr>
          <a:lstStyle/>
          <a:p>
            <a:r>
              <a:rPr lang="en-AU" sz="1200" dirty="0"/>
              <a:t>*The overall results from the ARISTOTLE trial analysed the combined doses of Eliquis (2.5 and 5 mg bd) vs. warfarin. The limited data reported on Eliquis 2.5 mg show results consistent with overall outcomes.</a:t>
            </a:r>
          </a:p>
          <a:p>
            <a:r>
              <a:rPr lang="en-AU" sz="1200" dirty="0"/>
              <a:t>Dose adjustment to Eliquis 2.5 mg bd is required in patients with ≥2 out of: age ≥80 years, weight &lt;60 kg or serum creatinine ≥133 µmol/L</a:t>
            </a:r>
          </a:p>
        </p:txBody>
      </p:sp>
      <p:sp>
        <p:nvSpPr>
          <p:cNvPr id="11" name="Rectangle 10"/>
          <p:cNvSpPr/>
          <p:nvPr/>
        </p:nvSpPr>
        <p:spPr>
          <a:xfrm>
            <a:off x="0" y="6627168"/>
            <a:ext cx="5997388" cy="230832"/>
          </a:xfrm>
          <a:prstGeom prst="rect">
            <a:avLst/>
          </a:prstGeom>
        </p:spPr>
        <p:txBody>
          <a:bodyPr wrap="square">
            <a:spAutoFit/>
          </a:bodyPr>
          <a:lstStyle/>
          <a:p>
            <a:pPr defTabSz="342900">
              <a:defRPr/>
            </a:pPr>
            <a:r>
              <a:rPr lang="en-AU" sz="900" dirty="0">
                <a:solidFill>
                  <a:schemeClr val="tx1">
                    <a:lumMod val="75000"/>
                    <a:lumOff val="25000"/>
                  </a:schemeClr>
                </a:solidFill>
                <a:latin typeface="Arial" pitchFamily="34" charset="0"/>
                <a:cs typeface="Arial" pitchFamily="34" charset="0"/>
              </a:rPr>
              <a:t>1. Granger CB </a:t>
            </a:r>
            <a:r>
              <a:rPr lang="en-AU" sz="900" i="1" dirty="0">
                <a:solidFill>
                  <a:schemeClr val="tx1">
                    <a:lumMod val="75000"/>
                    <a:lumOff val="25000"/>
                  </a:schemeClr>
                </a:solidFill>
                <a:latin typeface="Arial" pitchFamily="34" charset="0"/>
                <a:cs typeface="Arial" pitchFamily="34" charset="0"/>
              </a:rPr>
              <a:t>et al. New Engl J Med </a:t>
            </a:r>
            <a:r>
              <a:rPr lang="en-AU" sz="900" dirty="0">
                <a:solidFill>
                  <a:schemeClr val="tx1">
                    <a:lumMod val="75000"/>
                    <a:lumOff val="25000"/>
                  </a:schemeClr>
                </a:solidFill>
                <a:latin typeface="Arial" pitchFamily="34" charset="0"/>
                <a:cs typeface="Arial" pitchFamily="34" charset="0"/>
              </a:rPr>
              <a:t>2011; 365: 981-92</a:t>
            </a:r>
            <a:r>
              <a:rPr lang="en-AU" sz="900" dirty="0" smtClean="0">
                <a:solidFill>
                  <a:schemeClr val="tx1">
                    <a:lumMod val="75000"/>
                    <a:lumOff val="25000"/>
                  </a:schemeClr>
                </a:solidFill>
                <a:latin typeface="Arial" pitchFamily="34" charset="0"/>
                <a:cs typeface="Arial" pitchFamily="34" charset="0"/>
              </a:rPr>
              <a:t>. 2. Eliquis Approved Product Information.</a:t>
            </a:r>
            <a:endParaRPr lang="en-GB" sz="900" dirty="0">
              <a:solidFill>
                <a:schemeClr val="tx1">
                  <a:lumMod val="75000"/>
                  <a:lumOff val="25000"/>
                </a:schemeClr>
              </a:solidFill>
              <a:latin typeface="Arial" pitchFamily="34" charset="0"/>
              <a:cs typeface="Arial" pitchFamily="34" charset="0"/>
            </a:endParaRPr>
          </a:p>
        </p:txBody>
      </p:sp>
      <p:sp>
        <p:nvSpPr>
          <p:cNvPr id="18" name="Rectangle 17"/>
          <p:cNvSpPr/>
          <p:nvPr/>
        </p:nvSpPr>
        <p:spPr>
          <a:xfrm>
            <a:off x="7153835" y="4149238"/>
            <a:ext cx="1993989" cy="1661993"/>
          </a:xfrm>
          <a:prstGeom prst="rect">
            <a:avLst/>
          </a:prstGeom>
          <a:ln>
            <a:noFill/>
          </a:ln>
        </p:spPr>
        <p:txBody>
          <a:bodyPr wrap="square">
            <a:spAutoFit/>
          </a:bodyPr>
          <a:lstStyle/>
          <a:p>
            <a:pPr algn="ctr"/>
            <a:r>
              <a:rPr lang="en-AU" sz="1600" b="1" dirty="0" smtClean="0">
                <a:latin typeface="Arial" panose="020B0604020202020204" pitchFamily="34" charset="0"/>
                <a:cs typeface="Arial" panose="020B0604020202020204" pitchFamily="34" charset="0"/>
              </a:rPr>
              <a:t>Jill: </a:t>
            </a:r>
          </a:p>
          <a:p>
            <a:pPr algn="ctr"/>
            <a:r>
              <a:rPr lang="en-AU" sz="1600" dirty="0" smtClean="0">
                <a:latin typeface="Arial" panose="020B0604020202020204" pitchFamily="34" charset="0"/>
                <a:cs typeface="Arial" panose="020B0604020202020204" pitchFamily="34" charset="0"/>
              </a:rPr>
              <a:t>Eliquis 2.5 mg bd</a:t>
            </a:r>
            <a:r>
              <a:rPr lang="en-AU" sz="1600" baseline="30000" dirty="0" smtClean="0">
                <a:latin typeface="Arial" panose="020B0604020202020204" pitchFamily="34" charset="0"/>
                <a:cs typeface="Arial" panose="020B0604020202020204" pitchFamily="34" charset="0"/>
              </a:rPr>
              <a:t>2</a:t>
            </a:r>
            <a:r>
              <a:rPr lang="en-AU" sz="1500" dirty="0" smtClean="0">
                <a:latin typeface="Arial" panose="020B0604020202020204" pitchFamily="34" charset="0"/>
                <a:cs typeface="Arial" panose="020B0604020202020204" pitchFamily="34" charset="0"/>
              </a:rPr>
              <a:t/>
            </a:r>
            <a:br>
              <a:rPr lang="en-AU" sz="1500" dirty="0" smtClean="0">
                <a:latin typeface="Arial" panose="020B0604020202020204" pitchFamily="34" charset="0"/>
                <a:cs typeface="Arial" panose="020B0604020202020204" pitchFamily="34" charset="0"/>
              </a:rPr>
            </a:br>
            <a:r>
              <a:rPr lang="en-AU" sz="1400" dirty="0" smtClean="0">
                <a:latin typeface="Arial" panose="020B0604020202020204" pitchFamily="34" charset="0"/>
                <a:cs typeface="Arial" panose="020B0604020202020204" pitchFamily="34" charset="0"/>
              </a:rPr>
              <a:t>(Patients with 2 out of </a:t>
            </a:r>
            <a:br>
              <a:rPr lang="en-AU" sz="1400" dirty="0" smtClean="0">
                <a:latin typeface="Arial" panose="020B0604020202020204" pitchFamily="34" charset="0"/>
                <a:cs typeface="Arial" panose="020B0604020202020204" pitchFamily="34" charset="0"/>
              </a:rPr>
            </a:br>
            <a:r>
              <a:rPr lang="en-AU" sz="1400" dirty="0" smtClean="0">
                <a:latin typeface="Arial" panose="020B0604020202020204" pitchFamily="34" charset="0"/>
                <a:cs typeface="Arial" panose="020B0604020202020204" pitchFamily="34" charset="0"/>
              </a:rPr>
              <a:t>age ≥80 years, </a:t>
            </a:r>
            <a:br>
              <a:rPr lang="en-AU" sz="1400" dirty="0" smtClean="0">
                <a:latin typeface="Arial" panose="020B0604020202020204" pitchFamily="34" charset="0"/>
                <a:cs typeface="Arial" panose="020B0604020202020204" pitchFamily="34" charset="0"/>
              </a:rPr>
            </a:br>
            <a:r>
              <a:rPr lang="en-AU" sz="1400" dirty="0" smtClean="0">
                <a:latin typeface="Arial" panose="020B0604020202020204" pitchFamily="34" charset="0"/>
                <a:cs typeface="Arial" panose="020B0604020202020204" pitchFamily="34" charset="0"/>
              </a:rPr>
              <a:t>weight ≤60 kg or </a:t>
            </a:r>
            <a:br>
              <a:rPr lang="en-AU" sz="1400" dirty="0" smtClean="0">
                <a:latin typeface="Arial" panose="020B0604020202020204" pitchFamily="34" charset="0"/>
                <a:cs typeface="Arial" panose="020B0604020202020204" pitchFamily="34" charset="0"/>
              </a:rPr>
            </a:br>
            <a:r>
              <a:rPr lang="en-AU" sz="1400" dirty="0" smtClean="0">
                <a:latin typeface="Arial" panose="020B0604020202020204" pitchFamily="34" charset="0"/>
                <a:cs typeface="Arial" panose="020B0604020202020204" pitchFamily="34" charset="0"/>
              </a:rPr>
              <a:t>serum creatinine </a:t>
            </a:r>
            <a:br>
              <a:rPr lang="en-AU" sz="1400" dirty="0" smtClean="0">
                <a:latin typeface="Arial" panose="020B0604020202020204" pitchFamily="34" charset="0"/>
                <a:cs typeface="Arial" panose="020B0604020202020204" pitchFamily="34" charset="0"/>
              </a:rPr>
            </a:br>
            <a:r>
              <a:rPr lang="en-AU" sz="1400" dirty="0" smtClean="0">
                <a:latin typeface="Arial" panose="020B0604020202020204" pitchFamily="34" charset="0"/>
                <a:cs typeface="Arial" panose="020B0604020202020204" pitchFamily="34" charset="0"/>
              </a:rPr>
              <a:t>≥133 µmol/min) </a:t>
            </a:r>
            <a:endParaRPr lang="en-AU" sz="1600" dirty="0">
              <a:latin typeface="Arial" panose="020B0604020202020204" pitchFamily="34" charset="0"/>
              <a:cs typeface="Arial" panose="020B0604020202020204" pitchFamily="34" charset="0"/>
            </a:endParaRPr>
          </a:p>
        </p:txBody>
      </p:sp>
      <p:sp>
        <p:nvSpPr>
          <p:cNvPr id="5" name="Rectangle 4"/>
          <p:cNvSpPr/>
          <p:nvPr/>
        </p:nvSpPr>
        <p:spPr>
          <a:xfrm>
            <a:off x="341548" y="1753100"/>
            <a:ext cx="5333511" cy="461665"/>
          </a:xfrm>
          <a:prstGeom prst="rect">
            <a:avLst/>
          </a:prstGeom>
        </p:spPr>
        <p:txBody>
          <a:bodyPr wrap="none">
            <a:spAutoFit/>
          </a:bodyPr>
          <a:lstStyle/>
          <a:p>
            <a:r>
              <a:rPr lang="en-AU" sz="2400" dirty="0">
                <a:solidFill>
                  <a:srgbClr val="DFB71A"/>
                </a:solidFill>
                <a:latin typeface="Arial" panose="020B0604020202020204" pitchFamily="34" charset="0"/>
                <a:cs typeface="Arial" panose="020B0604020202020204" pitchFamily="34" charset="0"/>
              </a:rPr>
              <a:t>Eliquis safety evidence: bleeding risk</a:t>
            </a:r>
            <a:r>
              <a:rPr lang="en-AU" sz="2400" baseline="30000" dirty="0">
                <a:solidFill>
                  <a:srgbClr val="DFB71A"/>
                </a:solidFill>
                <a:latin typeface="Arial" panose="020B0604020202020204" pitchFamily="34" charset="0"/>
                <a:cs typeface="Arial" panose="020B0604020202020204" pitchFamily="34" charset="0"/>
              </a:rPr>
              <a:t>1</a:t>
            </a:r>
            <a:endParaRPr lang="en-AU" sz="2400" dirty="0">
              <a:solidFill>
                <a:srgbClr val="DFB71A"/>
              </a:solidFill>
              <a:latin typeface="Arial" panose="020B0604020202020204" pitchFamily="34" charset="0"/>
              <a:cs typeface="Arial" panose="020B0604020202020204" pitchFamily="34" charset="0"/>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3" name="TextBox 12"/>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4" name="TextBox 13"/>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8738275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AU" sz="3400" dirty="0" smtClean="0">
                <a:latin typeface="Arial" panose="020B0604020202020204" pitchFamily="34" charset="0"/>
                <a:cs typeface="Arial" panose="020B0604020202020204" pitchFamily="34" charset="0"/>
              </a:rPr>
              <a:t>The art of anticoagulation: providing patient-centred care in NVAF</a:t>
            </a:r>
            <a:endParaRPr lang="en-AU" sz="3400" dirty="0">
              <a:latin typeface="Arial" panose="020B0604020202020204" pitchFamily="34" charset="0"/>
              <a:cs typeface="Arial" panose="020B0604020202020204" pitchFamily="34" charset="0"/>
            </a:endParaRPr>
          </a:p>
        </p:txBody>
      </p:sp>
      <p:sp>
        <p:nvSpPr>
          <p:cNvPr id="6" name="Title 1"/>
          <p:cNvSpPr txBox="1">
            <a:spLocks/>
          </p:cNvSpPr>
          <p:nvPr/>
        </p:nvSpPr>
        <p:spPr>
          <a:xfrm>
            <a:off x="501443" y="2120492"/>
            <a:ext cx="7852189" cy="95970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000" dirty="0">
                <a:solidFill>
                  <a:srgbClr val="FFFFFF"/>
                </a:solidFill>
                <a:latin typeface="Arial" panose="020B0604020202020204" pitchFamily="34" charset="0"/>
                <a:cs typeface="Arial" panose="020B0604020202020204" pitchFamily="34" charset="0"/>
              </a:rPr>
              <a:t>What </a:t>
            </a:r>
            <a:r>
              <a:rPr lang="en-AU" sz="2000" dirty="0" smtClean="0">
                <a:solidFill>
                  <a:srgbClr val="FFFFFF"/>
                </a:solidFill>
                <a:latin typeface="Arial" panose="020B0604020202020204" pitchFamily="34" charset="0"/>
                <a:cs typeface="Arial" panose="020B0604020202020204" pitchFamily="34" charset="0"/>
              </a:rPr>
              <a:t>obstacles do </a:t>
            </a:r>
            <a:r>
              <a:rPr lang="en-AU" sz="2000" dirty="0">
                <a:solidFill>
                  <a:srgbClr val="FFFFFF"/>
                </a:solidFill>
                <a:latin typeface="Arial" panose="020B0604020202020204" pitchFamily="34" charset="0"/>
                <a:cs typeface="Arial" panose="020B0604020202020204" pitchFamily="34" charset="0"/>
              </a:rPr>
              <a:t>you face in clinical practice that </a:t>
            </a:r>
            <a:r>
              <a:rPr lang="en-AU" sz="2000" dirty="0" smtClean="0">
                <a:solidFill>
                  <a:srgbClr val="FFFFFF"/>
                </a:solidFill>
                <a:latin typeface="Arial" panose="020B0604020202020204" pitchFamily="34" charset="0"/>
                <a:cs typeface="Arial" panose="020B0604020202020204" pitchFamily="34" charset="0"/>
              </a:rPr>
              <a:t>affect delivery </a:t>
            </a:r>
            <a:r>
              <a:rPr lang="en-AU" sz="2000" dirty="0">
                <a:solidFill>
                  <a:srgbClr val="FFFFFF"/>
                </a:solidFill>
                <a:latin typeface="Arial" panose="020B0604020202020204" pitchFamily="34" charset="0"/>
                <a:cs typeface="Arial" panose="020B0604020202020204" pitchFamily="34" charset="0"/>
              </a:rPr>
              <a:t>of optimal </a:t>
            </a:r>
            <a:r>
              <a:rPr lang="en-AU" sz="2000" dirty="0" smtClean="0">
                <a:solidFill>
                  <a:srgbClr val="FFFFFF"/>
                </a:solidFill>
                <a:latin typeface="Arial" panose="020B0604020202020204" pitchFamily="34" charset="0"/>
                <a:cs typeface="Arial" panose="020B0604020202020204" pitchFamily="34" charset="0"/>
              </a:rPr>
              <a:t>care </a:t>
            </a:r>
            <a:r>
              <a:rPr lang="en-AU" sz="2000" dirty="0">
                <a:solidFill>
                  <a:srgbClr val="FFFFFF"/>
                </a:solidFill>
                <a:latin typeface="Arial" panose="020B0604020202020204" pitchFamily="34" charset="0"/>
                <a:cs typeface="Arial" panose="020B0604020202020204" pitchFamily="34" charset="0"/>
              </a:rPr>
              <a:t>in </a:t>
            </a:r>
            <a:r>
              <a:rPr lang="en-AU" sz="2000" dirty="0" smtClean="0">
                <a:solidFill>
                  <a:srgbClr val="FFFFFF"/>
                </a:solidFill>
                <a:latin typeface="Arial" panose="020B0604020202020204" pitchFamily="34" charset="0"/>
                <a:cs typeface="Arial" panose="020B0604020202020204" pitchFamily="34" charset="0"/>
              </a:rPr>
              <a:t>NVAF – and how do you overcome them?</a:t>
            </a:r>
            <a:endParaRPr lang="en-AU" sz="900" dirty="0">
              <a:solidFill>
                <a:srgbClr val="FFFFFF"/>
              </a:solidFill>
              <a:latin typeface="Arial" panose="020B0604020202020204" pitchFamily="34" charset="0"/>
              <a:cs typeface="Arial" panose="020B0604020202020204" pitchFamily="34" charset="0"/>
            </a:endParaRPr>
          </a:p>
        </p:txBody>
      </p:sp>
      <p:sp>
        <p:nvSpPr>
          <p:cNvPr id="12" name="TextBox 11"/>
          <p:cNvSpPr txBox="1"/>
          <p:nvPr/>
        </p:nvSpPr>
        <p:spPr>
          <a:xfrm>
            <a:off x="549272" y="1648200"/>
            <a:ext cx="3607092" cy="523220"/>
          </a:xfrm>
          <a:prstGeom prst="rect">
            <a:avLst/>
          </a:prstGeom>
          <a:noFill/>
        </p:spPr>
        <p:txBody>
          <a:bodyPr wrap="square" rtlCol="0">
            <a:spAutoFit/>
          </a:bodyPr>
          <a:lstStyle/>
          <a:p>
            <a:r>
              <a:rPr lang="en-AU" sz="2800" b="1" dirty="0" smtClean="0">
                <a:latin typeface="Arial" panose="020B0604020202020204" pitchFamily="34" charset="0"/>
                <a:cs typeface="Arial" panose="020B0604020202020204" pitchFamily="34" charset="0"/>
              </a:rPr>
              <a:t>Discussion</a:t>
            </a:r>
            <a:endParaRPr lang="en-AU" sz="2800" b="1" dirty="0">
              <a:latin typeface="Arial" panose="020B0604020202020204" pitchFamily="34" charset="0"/>
              <a:cs typeface="Arial" panose="020B0604020202020204" pitchFamily="34" charset="0"/>
            </a:endParaRPr>
          </a:p>
        </p:txBody>
      </p:sp>
      <p:sp>
        <p:nvSpPr>
          <p:cNvPr id="15" name="Rounded Rectangular Callout 14"/>
          <p:cNvSpPr/>
          <p:nvPr/>
        </p:nvSpPr>
        <p:spPr>
          <a:xfrm>
            <a:off x="371885" y="3181656"/>
            <a:ext cx="4336472" cy="869967"/>
          </a:xfrm>
          <a:prstGeom prst="wedgeRoundRectCallout">
            <a:avLst>
              <a:gd name="adj1" fmla="val 58962"/>
              <a:gd name="adj2" fmla="val 41624"/>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600" dirty="0" smtClean="0">
                <a:solidFill>
                  <a:srgbClr val="0C83CB"/>
                </a:solidFill>
                <a:latin typeface="Arial" panose="020B0604020202020204" pitchFamily="34" charset="0"/>
                <a:cs typeface="Arial" panose="020B0604020202020204" pitchFamily="34" charset="0"/>
              </a:rPr>
              <a:t>How do you ensure patients are motivated to take their medication?</a:t>
            </a:r>
            <a:endParaRPr lang="en-AU" sz="1600" dirty="0">
              <a:solidFill>
                <a:srgbClr val="0C83CB"/>
              </a:solidFill>
              <a:latin typeface="Arial" panose="020B0604020202020204" pitchFamily="34" charset="0"/>
              <a:cs typeface="Arial" panose="020B0604020202020204" pitchFamily="34" charset="0"/>
            </a:endParaRPr>
          </a:p>
        </p:txBody>
      </p:sp>
      <p:sp>
        <p:nvSpPr>
          <p:cNvPr id="16" name="Rounded Rectangular Callout 15"/>
          <p:cNvSpPr/>
          <p:nvPr/>
        </p:nvSpPr>
        <p:spPr>
          <a:xfrm>
            <a:off x="3367025" y="4094333"/>
            <a:ext cx="5200712" cy="725943"/>
          </a:xfrm>
          <a:prstGeom prst="wedgeRoundRectCallout">
            <a:avLst>
              <a:gd name="adj1" fmla="val -61347"/>
              <a:gd name="adj2" fmla="val 39209"/>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600" dirty="0" smtClean="0">
                <a:solidFill>
                  <a:srgbClr val="0C83CB"/>
                </a:solidFill>
                <a:latin typeface="Arial" panose="020B0604020202020204" pitchFamily="34" charset="0"/>
                <a:cs typeface="Arial" panose="020B0604020202020204" pitchFamily="34" charset="0"/>
              </a:rPr>
              <a:t>What resources and tools are helpful in providing patient-centred care in NVAF?</a:t>
            </a:r>
            <a:endParaRPr lang="en-AU" sz="1600" dirty="0">
              <a:solidFill>
                <a:srgbClr val="0C83CB"/>
              </a:solidFill>
              <a:latin typeface="Arial" panose="020B0604020202020204" pitchFamily="34" charset="0"/>
              <a:cs typeface="Arial" panose="020B0604020202020204" pitchFamily="34" charset="0"/>
            </a:endParaRPr>
          </a:p>
        </p:txBody>
      </p:sp>
      <p:sp>
        <p:nvSpPr>
          <p:cNvPr id="17" name="Rounded Rectangular Callout 16"/>
          <p:cNvSpPr/>
          <p:nvPr/>
        </p:nvSpPr>
        <p:spPr>
          <a:xfrm>
            <a:off x="381000" y="4930153"/>
            <a:ext cx="4200115" cy="783451"/>
          </a:xfrm>
          <a:prstGeom prst="wedgeRoundRectCallout">
            <a:avLst>
              <a:gd name="adj1" fmla="val -51078"/>
              <a:gd name="adj2" fmla="val 81363"/>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600" dirty="0" smtClean="0">
                <a:solidFill>
                  <a:srgbClr val="0C83CB"/>
                </a:solidFill>
                <a:latin typeface="Arial" panose="020B0604020202020204" pitchFamily="34" charset="0"/>
                <a:cs typeface="Arial" panose="020B0604020202020204" pitchFamily="34" charset="0"/>
              </a:rPr>
              <a:t>How do you explore patient concerns and provide reassurance?</a:t>
            </a:r>
            <a:endParaRPr lang="en-AU" sz="1600" dirty="0">
              <a:solidFill>
                <a:srgbClr val="0C83CB"/>
              </a:solidFill>
              <a:latin typeface="Arial" panose="020B0604020202020204" pitchFamily="34" charset="0"/>
              <a:cs typeface="Arial" panose="020B0604020202020204" pitchFamily="34" charset="0"/>
            </a:endParaRPr>
          </a:p>
        </p:txBody>
      </p:sp>
      <p:sp>
        <p:nvSpPr>
          <p:cNvPr id="8" name="Rounded Rectangular Callout 7"/>
          <p:cNvSpPr/>
          <p:nvPr/>
        </p:nvSpPr>
        <p:spPr>
          <a:xfrm>
            <a:off x="3569843" y="5790807"/>
            <a:ext cx="4795077" cy="791289"/>
          </a:xfrm>
          <a:prstGeom prst="wedgeRoundRectCallout">
            <a:avLst>
              <a:gd name="adj1" fmla="val 57628"/>
              <a:gd name="adj2" fmla="val -8461"/>
              <a:gd name="adj3" fmla="val 16667"/>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1600" dirty="0" smtClean="0">
                <a:solidFill>
                  <a:srgbClr val="0C83CB"/>
                </a:solidFill>
                <a:latin typeface="Arial" panose="020B0604020202020204" pitchFamily="34" charset="0"/>
                <a:cs typeface="Arial" panose="020B0604020202020204" pitchFamily="34" charset="0"/>
              </a:rPr>
              <a:t>Under what circumstances should patients currently taking warfarin be switched to a NOAC?</a:t>
            </a:r>
            <a:endParaRPr lang="en-AU" sz="1600" dirty="0">
              <a:solidFill>
                <a:srgbClr val="0C83CB"/>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0" name="TextBox 9"/>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1" name="TextBox 10"/>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38532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grpId="0" nodeType="withEffect">
                                  <p:stCondLst>
                                    <p:cond delay="175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grpId="0" nodeType="withEffect">
                                  <p:stCondLst>
                                    <p:cond delay="3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information for Jill</a:t>
            </a:r>
            <a:endParaRPr lang="en-AU" dirty="0"/>
          </a:p>
        </p:txBody>
      </p:sp>
      <p:sp>
        <p:nvSpPr>
          <p:cNvPr id="3" name="Content Placeholder 2"/>
          <p:cNvSpPr>
            <a:spLocks noGrp="1"/>
          </p:cNvSpPr>
          <p:nvPr>
            <p:ph idx="1"/>
          </p:nvPr>
        </p:nvSpPr>
        <p:spPr>
          <a:xfrm>
            <a:off x="457200" y="1839951"/>
            <a:ext cx="3837709" cy="4286212"/>
          </a:xfrm>
        </p:spPr>
        <p:txBody>
          <a:bodyPr>
            <a:noAutofit/>
          </a:bodyPr>
          <a:lstStyle/>
          <a:p>
            <a:pPr marL="0" indent="0">
              <a:buNone/>
            </a:pPr>
            <a:r>
              <a:rPr lang="en-AU" sz="1800" dirty="0" smtClean="0">
                <a:solidFill>
                  <a:srgbClr val="0C83CB"/>
                </a:solidFill>
              </a:rPr>
              <a:t>Consider:</a:t>
            </a:r>
          </a:p>
          <a:p>
            <a:r>
              <a:rPr lang="en-AU" sz="1800" dirty="0" smtClean="0"/>
              <a:t>How, when and how long to take anticoagulant</a:t>
            </a:r>
          </a:p>
          <a:p>
            <a:r>
              <a:rPr lang="en-AU" sz="1800" dirty="0" smtClean="0"/>
              <a:t>What she needs to tell you and/or other health care professionals while taking anticoagulant</a:t>
            </a:r>
          </a:p>
          <a:p>
            <a:pPr lvl="1"/>
            <a:r>
              <a:rPr lang="en-AU" sz="1400" dirty="0" smtClean="0"/>
              <a:t>Check with GP or pharmacist before taking over-the-counter medicines including aspirin, NSAIDs</a:t>
            </a:r>
          </a:p>
          <a:p>
            <a:pPr lvl="1"/>
            <a:r>
              <a:rPr lang="en-AU" sz="1400" dirty="0"/>
              <a:t>Check with doctor before discontinuing Pradaxa (including on medical advice)</a:t>
            </a:r>
          </a:p>
          <a:p>
            <a:r>
              <a:rPr lang="en-AU" sz="1800" dirty="0" smtClean="0"/>
              <a:t>Signs </a:t>
            </a:r>
            <a:r>
              <a:rPr lang="en-AU" sz="1800" dirty="0"/>
              <a:t>and symptoms </a:t>
            </a:r>
            <a:r>
              <a:rPr lang="en-AU" sz="1800" dirty="0" smtClean="0"/>
              <a:t>for </a:t>
            </a:r>
            <a:r>
              <a:rPr lang="en-AU" sz="1800" dirty="0"/>
              <a:t>which she should seek medical </a:t>
            </a:r>
            <a:r>
              <a:rPr lang="en-AU" sz="1800" dirty="0" smtClean="0"/>
              <a:t>advice</a:t>
            </a:r>
            <a:endParaRPr lang="en-AU" sz="1800" dirty="0"/>
          </a:p>
          <a:p>
            <a:endParaRPr lang="en-AU" sz="1800" dirty="0"/>
          </a:p>
          <a:p>
            <a:endParaRPr lang="en-AU" sz="1800" dirty="0"/>
          </a:p>
        </p:txBody>
      </p:sp>
      <p:sp>
        <p:nvSpPr>
          <p:cNvPr id="4" name="Rectangle 3"/>
          <p:cNvSpPr/>
          <p:nvPr/>
        </p:nvSpPr>
        <p:spPr>
          <a:xfrm>
            <a:off x="6570180" y="2284437"/>
            <a:ext cx="2165246" cy="1330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350" dirty="0">
                <a:solidFill>
                  <a:srgbClr val="0C83CB"/>
                </a:solidFill>
              </a:rPr>
              <a:t>Ask Jill to review the </a:t>
            </a:r>
            <a:r>
              <a:rPr lang="en-AU" sz="1350" dirty="0" smtClean="0">
                <a:solidFill>
                  <a:srgbClr val="0C83CB"/>
                </a:solidFill>
              </a:rPr>
              <a:t/>
            </a:r>
            <a:br>
              <a:rPr lang="en-AU" sz="1350" dirty="0" smtClean="0">
                <a:solidFill>
                  <a:srgbClr val="0C83CB"/>
                </a:solidFill>
              </a:rPr>
            </a:br>
            <a:r>
              <a:rPr lang="en-AU" sz="1350" dirty="0" smtClean="0">
                <a:solidFill>
                  <a:srgbClr val="0C83CB"/>
                </a:solidFill>
              </a:rPr>
              <a:t>Pradaxa patient booklet </a:t>
            </a:r>
            <a:br>
              <a:rPr lang="en-AU" sz="1350" dirty="0" smtClean="0">
                <a:solidFill>
                  <a:srgbClr val="0C83CB"/>
                </a:solidFill>
              </a:rPr>
            </a:br>
            <a:r>
              <a:rPr lang="en-AU" sz="1350" dirty="0" smtClean="0">
                <a:solidFill>
                  <a:srgbClr val="0C83CB"/>
                </a:solidFill>
              </a:rPr>
              <a:t>and Consumer </a:t>
            </a:r>
            <a:r>
              <a:rPr lang="en-AU" sz="1350" dirty="0">
                <a:solidFill>
                  <a:srgbClr val="0C83CB"/>
                </a:solidFill>
              </a:rPr>
              <a:t>Medicine Information</a:t>
            </a:r>
          </a:p>
        </p:txBody>
      </p:sp>
      <p:sp>
        <p:nvSpPr>
          <p:cNvPr id="5" name="TextBox 4"/>
          <p:cNvSpPr txBox="1"/>
          <p:nvPr/>
        </p:nvSpPr>
        <p:spPr>
          <a:xfrm>
            <a:off x="-1300" y="6634204"/>
            <a:ext cx="6515100" cy="230832"/>
          </a:xfrm>
          <a:prstGeom prst="rect">
            <a:avLst/>
          </a:prstGeom>
          <a:noFill/>
        </p:spPr>
        <p:txBody>
          <a:bodyPr wrap="square" rtlCol="0">
            <a:spAutoFit/>
          </a:bodyPr>
          <a:lstStyle/>
          <a:p>
            <a:r>
              <a:rPr lang="en-AU" sz="900" dirty="0">
                <a:solidFill>
                  <a:srgbClr val="64717F"/>
                </a:solidFill>
                <a:latin typeface="Arial" panose="020B0604020202020204" pitchFamily="34" charset="0"/>
                <a:cs typeface="Arial" panose="020B0604020202020204" pitchFamily="34" charset="0"/>
              </a:rPr>
              <a:t>Pradaxa Approved Product Information </a:t>
            </a:r>
          </a:p>
        </p:txBody>
      </p:sp>
      <p:sp>
        <p:nvSpPr>
          <p:cNvPr id="9" name="Rounded Rectangle 8"/>
          <p:cNvSpPr/>
          <p:nvPr/>
        </p:nvSpPr>
        <p:spPr>
          <a:xfrm>
            <a:off x="5800158" y="2321588"/>
            <a:ext cx="2910079" cy="1300093"/>
          </a:xfrm>
          <a:prstGeom prst="roundRect">
            <a:avLst>
              <a:gd name="adj" fmla="val 0"/>
            </a:avLst>
          </a:prstGeom>
          <a:noFill/>
          <a:ln>
            <a:solidFill>
              <a:srgbClr val="006DBE"/>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Jill.png"/>
          <p:cNvPicPr>
            <a:picLocks noChangeAspect="1"/>
          </p:cNvPicPr>
          <p:nvPr/>
        </p:nvPicPr>
        <p:blipFill rotWithShape="1">
          <a:blip r:embed="rId3" cstate="print">
            <a:extLst>
              <a:ext uri="{28A0092B-C50C-407E-A947-70E740481C1C}">
                <a14:useLocalDpi xmlns:a14="http://schemas.microsoft.com/office/drawing/2010/main" val="0"/>
              </a:ext>
            </a:extLst>
          </a:blip>
          <a:srcRect l="16712" t="627" r="-858" b="64946"/>
          <a:stretch/>
        </p:blipFill>
        <p:spPr>
          <a:xfrm>
            <a:off x="4910134" y="1766906"/>
            <a:ext cx="1850052" cy="1874775"/>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94824918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Renal Function Assessment on NOACs</a:t>
            </a:r>
            <a:endParaRPr lang="en-US" dirty="0"/>
          </a:p>
        </p:txBody>
      </p:sp>
      <p:pic>
        <p:nvPicPr>
          <p:cNvPr id="3" name="Picture 2"/>
          <p:cNvPicPr/>
          <p:nvPr/>
        </p:nvPicPr>
        <p:blipFill>
          <a:blip r:embed="rId2"/>
          <a:stretch>
            <a:fillRect/>
          </a:stretch>
        </p:blipFill>
        <p:spPr>
          <a:xfrm>
            <a:off x="0" y="27384"/>
            <a:ext cx="9144000" cy="6858000"/>
          </a:xfrm>
          <a:prstGeom prst="rect">
            <a:avLst/>
          </a:prstGeom>
        </p:spPr>
      </p:pic>
    </p:spTree>
    <p:extLst>
      <p:ext uri="{BB962C8B-B14F-4D97-AF65-F5344CB8AC3E}">
        <p14:creationId xmlns:p14="http://schemas.microsoft.com/office/powerpoint/2010/main" val="288057446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oup_1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016" y="3210235"/>
            <a:ext cx="7896033" cy="2653271"/>
          </a:xfrm>
          <a:prstGeom prst="rect">
            <a:avLst/>
          </a:prstGeom>
        </p:spPr>
      </p:pic>
      <p:pic>
        <p:nvPicPr>
          <p:cNvPr id="4" name="Picture 3" descr="Box.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04" y="5543516"/>
            <a:ext cx="2331779" cy="820118"/>
          </a:xfrm>
          <a:prstGeom prst="rect">
            <a:avLst/>
          </a:prstGeom>
        </p:spPr>
      </p:pic>
      <p:sp>
        <p:nvSpPr>
          <p:cNvPr id="2" name="Title 1"/>
          <p:cNvSpPr>
            <a:spLocks noGrp="1"/>
          </p:cNvSpPr>
          <p:nvPr>
            <p:ph type="title"/>
          </p:nvPr>
        </p:nvSpPr>
        <p:spPr>
          <a:xfrm>
            <a:off x="619841" y="282409"/>
            <a:ext cx="7327901" cy="1052736"/>
          </a:xfrm>
        </p:spPr>
        <p:txBody>
          <a:bodyPr>
            <a:normAutofit/>
          </a:bodyPr>
          <a:lstStyle/>
          <a:p>
            <a:pPr algn="ctr">
              <a:lnSpc>
                <a:spcPts val="3860"/>
              </a:lnSpc>
            </a:pPr>
            <a:r>
              <a:rPr lang="en-AU" dirty="0" smtClean="0"/>
              <a:t>AF is a silent and under-diagnosed condition</a:t>
            </a:r>
            <a:endParaRPr lang="en-AU" dirty="0"/>
          </a:p>
        </p:txBody>
      </p:sp>
      <p:sp>
        <p:nvSpPr>
          <p:cNvPr id="5" name="TextBox 4"/>
          <p:cNvSpPr txBox="1"/>
          <p:nvPr/>
        </p:nvSpPr>
        <p:spPr>
          <a:xfrm>
            <a:off x="619841" y="5639450"/>
            <a:ext cx="2317909" cy="669414"/>
          </a:xfrm>
          <a:prstGeom prst="rect">
            <a:avLst/>
          </a:prstGeom>
          <a:noFill/>
        </p:spPr>
        <p:txBody>
          <a:bodyPr wrap="square" rtlCol="0">
            <a:spAutoFit/>
          </a:bodyPr>
          <a:lstStyle/>
          <a:p>
            <a:pPr algn="ctr"/>
            <a:r>
              <a:rPr lang="en-AU" sz="1350" dirty="0">
                <a:solidFill>
                  <a:schemeClr val="bg1"/>
                </a:solidFill>
                <a:latin typeface="Arial" panose="020B0604020202020204" pitchFamily="34" charset="0"/>
                <a:cs typeface="Arial" panose="020B0604020202020204" pitchFamily="34" charset="0"/>
              </a:rPr>
              <a:t>Undiagnosed</a:t>
            </a:r>
            <a:br>
              <a:rPr lang="en-AU" sz="1350" dirty="0">
                <a:solidFill>
                  <a:schemeClr val="bg1"/>
                </a:solidFill>
                <a:latin typeface="Arial" panose="020B0604020202020204" pitchFamily="34" charset="0"/>
                <a:cs typeface="Arial" panose="020B0604020202020204" pitchFamily="34" charset="0"/>
              </a:rPr>
            </a:br>
            <a:r>
              <a:rPr lang="en-AU" sz="2400" dirty="0">
                <a:solidFill>
                  <a:schemeClr val="bg1"/>
                </a:solidFill>
                <a:latin typeface="Arial" panose="020B0604020202020204" pitchFamily="34" charset="0"/>
                <a:cs typeface="Arial" panose="020B0604020202020204" pitchFamily="34" charset="0"/>
              </a:rPr>
              <a:t>91,302 people</a:t>
            </a:r>
          </a:p>
        </p:txBody>
      </p:sp>
      <p:sp>
        <p:nvSpPr>
          <p:cNvPr id="11" name="Rectangle 10"/>
          <p:cNvSpPr/>
          <p:nvPr/>
        </p:nvSpPr>
        <p:spPr>
          <a:xfrm>
            <a:off x="3010081" y="5557434"/>
            <a:ext cx="5505269" cy="807468"/>
          </a:xfrm>
          <a:prstGeom prst="rect">
            <a:avLst/>
          </a:prstGeom>
          <a:solidFill>
            <a:srgbClr val="025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dirty="0"/>
          </a:p>
        </p:txBody>
      </p:sp>
      <p:sp>
        <p:nvSpPr>
          <p:cNvPr id="6" name="TextBox 5"/>
          <p:cNvSpPr txBox="1"/>
          <p:nvPr/>
        </p:nvSpPr>
        <p:spPr>
          <a:xfrm>
            <a:off x="3020082" y="5627639"/>
            <a:ext cx="5480149" cy="669414"/>
          </a:xfrm>
          <a:prstGeom prst="rect">
            <a:avLst/>
          </a:prstGeom>
          <a:noFill/>
        </p:spPr>
        <p:txBody>
          <a:bodyPr wrap="square" rtlCol="0">
            <a:spAutoFit/>
          </a:bodyPr>
          <a:lstStyle/>
          <a:p>
            <a:pPr algn="ctr"/>
            <a:r>
              <a:rPr lang="en-AU" sz="1350" dirty="0">
                <a:solidFill>
                  <a:schemeClr val="bg1"/>
                </a:solidFill>
                <a:latin typeface="Arial" panose="020B0604020202020204" pitchFamily="34" charset="0"/>
                <a:cs typeface="Arial" panose="020B0604020202020204" pitchFamily="34" charset="0"/>
              </a:rPr>
              <a:t>Diagnosed</a:t>
            </a:r>
            <a:br>
              <a:rPr lang="en-AU" sz="1350" dirty="0">
                <a:solidFill>
                  <a:schemeClr val="bg1"/>
                </a:solidFill>
                <a:latin typeface="Arial" panose="020B0604020202020204" pitchFamily="34" charset="0"/>
                <a:cs typeface="Arial" panose="020B0604020202020204" pitchFamily="34" charset="0"/>
              </a:rPr>
            </a:br>
            <a:r>
              <a:rPr lang="en-AU" sz="2400" dirty="0">
                <a:solidFill>
                  <a:schemeClr val="bg1"/>
                </a:solidFill>
                <a:latin typeface="Arial" panose="020B0604020202020204" pitchFamily="34" charset="0"/>
                <a:cs typeface="Arial" panose="020B0604020202020204" pitchFamily="34" charset="0"/>
              </a:rPr>
              <a:t>365,209 people</a:t>
            </a:r>
          </a:p>
        </p:txBody>
      </p:sp>
      <p:sp>
        <p:nvSpPr>
          <p:cNvPr id="7" name="TextBox 6"/>
          <p:cNvSpPr txBox="1"/>
          <p:nvPr/>
        </p:nvSpPr>
        <p:spPr>
          <a:xfrm>
            <a:off x="489348" y="1658091"/>
            <a:ext cx="8151733" cy="707886"/>
          </a:xfrm>
          <a:prstGeom prst="rect">
            <a:avLst/>
          </a:prstGeom>
          <a:noFill/>
        </p:spPr>
        <p:txBody>
          <a:bodyPr wrap="square" rtlCol="0">
            <a:spAutoFit/>
          </a:bodyPr>
          <a:lstStyle/>
          <a:p>
            <a:pPr algn="ctr"/>
            <a:r>
              <a:rPr lang="en-AU" sz="2000" dirty="0">
                <a:latin typeface="Arial" panose="020B0604020202020204" pitchFamily="34" charset="0"/>
                <a:cs typeface="Arial" panose="020B0604020202020204" pitchFamily="34" charset="0"/>
              </a:rPr>
              <a:t>Estimated total prevalence </a:t>
            </a:r>
            <a:r>
              <a:rPr lang="en-AU" sz="2000" dirty="0" smtClean="0">
                <a:latin typeface="Arial" panose="020B0604020202020204" pitchFamily="34" charset="0"/>
                <a:cs typeface="Arial" panose="020B0604020202020204" pitchFamily="34" charset="0"/>
              </a:rPr>
              <a:t>of non-valvular atrial </a:t>
            </a:r>
            <a:r>
              <a:rPr lang="en-AU" sz="2000" dirty="0">
                <a:latin typeface="Arial" panose="020B0604020202020204" pitchFamily="34" charset="0"/>
                <a:cs typeface="Arial" panose="020B0604020202020204" pitchFamily="34" charset="0"/>
              </a:rPr>
              <a:t>fibrillation (NVAF</a:t>
            </a:r>
            <a:r>
              <a:rPr lang="en-AU" sz="2000" dirty="0" smtClean="0">
                <a:latin typeface="Arial" panose="020B0604020202020204" pitchFamily="34" charset="0"/>
                <a:cs typeface="Arial" panose="020B0604020202020204" pitchFamily="34" charset="0"/>
              </a:rPr>
              <a:t>)</a:t>
            </a:r>
            <a:br>
              <a:rPr lang="en-AU" sz="2000" dirty="0" smtClean="0">
                <a:latin typeface="Arial" panose="020B0604020202020204" pitchFamily="34" charset="0"/>
                <a:cs typeface="Arial" panose="020B0604020202020204" pitchFamily="34" charset="0"/>
              </a:rPr>
            </a:br>
            <a:r>
              <a:rPr lang="en-AU" sz="2000" dirty="0" smtClean="0">
                <a:latin typeface="Arial" panose="020B0604020202020204" pitchFamily="34" charset="0"/>
                <a:cs typeface="Arial" panose="020B0604020202020204" pitchFamily="34" charset="0"/>
              </a:rPr>
              <a:t> in Australians aged ≥50 years in 2011</a:t>
            </a:r>
            <a:endParaRPr lang="en-AU" sz="2000" dirty="0">
              <a:latin typeface="Arial" panose="020B0604020202020204" pitchFamily="34" charset="0"/>
              <a:cs typeface="Arial" panose="020B0604020202020204" pitchFamily="34" charset="0"/>
            </a:endParaRPr>
          </a:p>
        </p:txBody>
      </p:sp>
      <p:sp>
        <p:nvSpPr>
          <p:cNvPr id="15" name="TextBox 14"/>
          <p:cNvSpPr txBox="1"/>
          <p:nvPr/>
        </p:nvSpPr>
        <p:spPr>
          <a:xfrm>
            <a:off x="0" y="6627168"/>
            <a:ext cx="5607055" cy="230832"/>
          </a:xfrm>
          <a:prstGeom prst="rect">
            <a:avLst/>
          </a:prstGeom>
          <a:noFill/>
        </p:spPr>
        <p:txBody>
          <a:bodyPr wrap="square" rtlCol="0">
            <a:spAutoFit/>
          </a:bodyPr>
          <a:lstStyle/>
          <a:p>
            <a:r>
              <a:rPr lang="en-AU" sz="900" dirty="0">
                <a:solidFill>
                  <a:srgbClr val="64717F"/>
                </a:solidFill>
                <a:latin typeface="Arial" panose="020B0604020202020204" pitchFamily="34" charset="0"/>
                <a:cs typeface="Arial" panose="020B0604020202020204" pitchFamily="34" charset="0"/>
              </a:rPr>
              <a:t>Deloitte Access Economics. Off beat: Atrial fibrillation and the cost of preventable stroke. 2011</a:t>
            </a:r>
          </a:p>
        </p:txBody>
      </p:sp>
      <p:sp>
        <p:nvSpPr>
          <p:cNvPr id="12" name="TextBox 11"/>
          <p:cNvSpPr txBox="1"/>
          <p:nvPr/>
        </p:nvSpPr>
        <p:spPr>
          <a:xfrm>
            <a:off x="477021" y="2333920"/>
            <a:ext cx="8151733" cy="769441"/>
          </a:xfrm>
          <a:prstGeom prst="rect">
            <a:avLst/>
          </a:prstGeom>
          <a:noFill/>
        </p:spPr>
        <p:txBody>
          <a:bodyPr wrap="square" rtlCol="0">
            <a:spAutoFit/>
          </a:bodyPr>
          <a:lstStyle/>
          <a:p>
            <a:pPr algn="ctr"/>
            <a:r>
              <a:rPr lang="en-AU" sz="4400" dirty="0" smtClean="0">
                <a:solidFill>
                  <a:srgbClr val="006DBE"/>
                </a:solidFill>
                <a:latin typeface="Arial" panose="020B0604020202020204" pitchFamily="34" charset="0"/>
                <a:cs typeface="Arial" panose="020B0604020202020204" pitchFamily="34" charset="0"/>
              </a:rPr>
              <a:t>456,511 </a:t>
            </a:r>
            <a:r>
              <a:rPr lang="en-AU" sz="4400" dirty="0">
                <a:solidFill>
                  <a:srgbClr val="006DBE"/>
                </a:solidFill>
                <a:latin typeface="Arial" panose="020B0604020202020204" pitchFamily="34" charset="0"/>
                <a:cs typeface="Arial" panose="020B0604020202020204" pitchFamily="34" charset="0"/>
              </a:rPr>
              <a:t>people</a:t>
            </a:r>
          </a:p>
        </p:txBody>
      </p:sp>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4" name="TextBox 1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6" name="TextBox 1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716454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830660"/>
          </a:xfrm>
        </p:spPr>
        <p:txBody>
          <a:bodyPr/>
          <a:lstStyle/>
          <a:p>
            <a:r>
              <a:rPr lang="en-AU" dirty="0" smtClean="0"/>
              <a:t>Jill wants to have an elective hip surgery</a:t>
            </a:r>
            <a:endParaRPr lang="en-AU"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47238688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82117881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2190700"/>
          </a:xfrm>
        </p:spPr>
        <p:txBody>
          <a:bodyPr>
            <a:normAutofit/>
          </a:bodyPr>
          <a:lstStyle/>
          <a:p>
            <a:r>
              <a:rPr lang="en-AU" dirty="0" smtClean="0"/>
              <a:t>Jill came in with a the ER with chest pain. ECG confirmed an acute MI.</a:t>
            </a:r>
            <a:r>
              <a:rPr lang="en-AU" dirty="0"/>
              <a:t/>
            </a:r>
            <a:br>
              <a:rPr lang="en-AU" dirty="0"/>
            </a:br>
            <a:r>
              <a:rPr lang="en-AU" dirty="0" smtClean="0"/>
              <a:t>What should be done now?</a:t>
            </a:r>
            <a:endParaRPr lang="en-AU" dirty="0"/>
          </a:p>
        </p:txBody>
      </p:sp>
      <p:sp>
        <p:nvSpPr>
          <p:cNvPr id="3" name="Content Placeholder 2"/>
          <p:cNvSpPr>
            <a:spLocks noGrp="1"/>
          </p:cNvSpPr>
          <p:nvPr>
            <p:ph idx="1"/>
          </p:nvPr>
        </p:nvSpPr>
        <p:spPr>
          <a:xfrm>
            <a:off x="1403648" y="2415574"/>
            <a:ext cx="5502409" cy="3456384"/>
          </a:xfrm>
        </p:spPr>
        <p:txBody>
          <a:bodyPr>
            <a:normAutofit fontScale="77500" lnSpcReduction="20000"/>
          </a:bodyPr>
          <a:lstStyle/>
          <a:p>
            <a:r>
              <a:rPr lang="en-AU" dirty="0" smtClean="0"/>
              <a:t>Reverse NOACs</a:t>
            </a:r>
          </a:p>
          <a:p>
            <a:pPr marL="0" indent="0">
              <a:buNone/>
            </a:pPr>
            <a:endParaRPr lang="en-AU" dirty="0"/>
          </a:p>
          <a:p>
            <a:r>
              <a:rPr lang="en-AU" dirty="0" smtClean="0"/>
              <a:t>Radial PCI</a:t>
            </a:r>
          </a:p>
          <a:p>
            <a:endParaRPr lang="en-AU" dirty="0"/>
          </a:p>
          <a:p>
            <a:r>
              <a:rPr lang="en-AU" dirty="0" smtClean="0"/>
              <a:t>Commence DAPT immediately</a:t>
            </a:r>
          </a:p>
          <a:p>
            <a:endParaRPr lang="en-AU" dirty="0" smtClean="0"/>
          </a:p>
          <a:p>
            <a:r>
              <a:rPr lang="en-AU" dirty="0" err="1" smtClean="0"/>
              <a:t>Pradaxa</a:t>
            </a:r>
            <a:r>
              <a:rPr lang="en-AU" dirty="0" smtClean="0"/>
              <a:t> 110mg BD dose in 18 hrs after PCI</a:t>
            </a:r>
          </a:p>
          <a:p>
            <a:endParaRPr lang="en-AU" dirty="0"/>
          </a:p>
          <a:p>
            <a:r>
              <a:rPr lang="en-AU" dirty="0" smtClean="0"/>
              <a:t>Triple therapy vs dual therapy </a:t>
            </a:r>
            <a:endParaRPr lang="en-AU"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40414388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z="3600" smtClean="0"/>
              <a:t>RELY Subanalysis: Risk of Bleeding with Triple Therapy</a:t>
            </a:r>
            <a:endParaRPr lang="en-US" sz="3600" dirty="0"/>
          </a:p>
        </p:txBody>
      </p:sp>
      <p:pic>
        <p:nvPicPr>
          <p:cNvPr id="3" name="Picture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39932767"/>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AU" dirty="0" smtClean="0"/>
              <a:t>6 months later Jill came to ED with a major GI bleed</a:t>
            </a:r>
            <a:endParaRPr lang="en-AU" dirty="0"/>
          </a:p>
        </p:txBody>
      </p:sp>
      <p:sp>
        <p:nvSpPr>
          <p:cNvPr id="3" name="Content Placeholder 2"/>
          <p:cNvSpPr>
            <a:spLocks noGrp="1"/>
          </p:cNvSpPr>
          <p:nvPr>
            <p:ph idx="1"/>
          </p:nvPr>
        </p:nvSpPr>
        <p:spPr>
          <a:xfrm>
            <a:off x="330436" y="1559783"/>
            <a:ext cx="8382000" cy="4167295"/>
          </a:xfrm>
        </p:spPr>
        <p:txBody>
          <a:bodyPr/>
          <a:lstStyle/>
          <a:p>
            <a:endParaRPr lang="en-AU" dirty="0" smtClean="0"/>
          </a:p>
          <a:p>
            <a:r>
              <a:rPr lang="en-AU" sz="2000" dirty="0" smtClean="0"/>
              <a:t>Dark stool, Lathery and dizziness, HG 70 g/L </a:t>
            </a:r>
          </a:p>
          <a:p>
            <a:endParaRPr lang="en-AU" sz="2000" dirty="0" smtClean="0"/>
          </a:p>
          <a:p>
            <a:r>
              <a:rPr lang="en-AU" sz="2000" dirty="0" smtClean="0"/>
              <a:t>Has taken OTC NSAIDs for back pain for 4 days</a:t>
            </a:r>
          </a:p>
          <a:p>
            <a:endParaRPr lang="en-AU" sz="2000" dirty="0" smtClean="0"/>
          </a:p>
          <a:p>
            <a:r>
              <a:rPr lang="en-AU" sz="2000" dirty="0" smtClean="0"/>
              <a:t>Fluid resuscitation, IV fluids, IV PPI and 2 units of pack cells</a:t>
            </a:r>
          </a:p>
          <a:p>
            <a:endParaRPr lang="en-AU" sz="2000" dirty="0"/>
          </a:p>
          <a:p>
            <a:r>
              <a:rPr lang="en-AU" sz="2000" dirty="0" smtClean="0"/>
              <a:t>Reversal agent?</a:t>
            </a:r>
          </a:p>
          <a:p>
            <a:endParaRPr lang="en-AU" sz="2000" dirty="0" smtClean="0"/>
          </a:p>
          <a:p>
            <a:r>
              <a:rPr lang="en-AU" sz="2000" dirty="0" smtClean="0"/>
              <a:t>Endoscopy, Bleeding gastric ulcer, treated successfully</a:t>
            </a:r>
          </a:p>
          <a:p>
            <a:endParaRPr lang="en-AU" sz="2000" dirty="0"/>
          </a:p>
          <a:p>
            <a:r>
              <a:rPr lang="en-AU" sz="2000" dirty="0" smtClean="0"/>
              <a:t>Is it safe to restart </a:t>
            </a:r>
            <a:r>
              <a:rPr lang="en-AU" sz="2000" dirty="0" err="1" smtClean="0"/>
              <a:t>Pradaxa</a:t>
            </a:r>
            <a:r>
              <a:rPr lang="en-AU" sz="2000" dirty="0" smtClean="0"/>
              <a:t> 110bd</a:t>
            </a:r>
            <a:r>
              <a:rPr lang="en-AU" sz="2000" dirty="0"/>
              <a:t> </a:t>
            </a:r>
            <a:r>
              <a:rPr lang="en-AU" sz="2000" dirty="0" smtClean="0"/>
              <a:t> with PPI after 3-5 days ?</a:t>
            </a:r>
            <a:endParaRPr lang="en-AU" sz="20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267770183"/>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074738"/>
            <a:ext cx="8280400" cy="523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itle 1"/>
          <p:cNvSpPr>
            <a:spLocks noGrp="1"/>
          </p:cNvSpPr>
          <p:nvPr>
            <p:ph type="title"/>
          </p:nvPr>
        </p:nvSpPr>
        <p:spPr>
          <a:xfrm>
            <a:off x="844550" y="417513"/>
            <a:ext cx="8024813" cy="664797"/>
          </a:xfrm>
        </p:spPr>
        <p:txBody>
          <a:bodyPr/>
          <a:lstStyle/>
          <a:p>
            <a:r>
              <a:rPr lang="en-US" altLang="en-US" dirty="0"/>
              <a:t>Major bleeding</a:t>
            </a:r>
          </a:p>
        </p:txBody>
      </p:sp>
    </p:spTree>
    <p:extLst>
      <p:ext uri="{BB962C8B-B14F-4D97-AF65-F5344CB8AC3E}">
        <p14:creationId xmlns:p14="http://schemas.microsoft.com/office/powerpoint/2010/main" val="24201998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Triage of GI Bleeding in Patients Taking NOACs: Points to Consider</a:t>
            </a:r>
            <a:endParaRPr lang="en-US"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4714063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nSpc>
                <a:spcPct val="100000"/>
              </a:lnSpc>
            </a:pPr>
            <a:r>
              <a:rPr lang="en-US" sz="4000" smtClean="0"/>
              <a:t>Case 1: GI Bleed</a:t>
            </a:r>
            <a:br>
              <a:rPr lang="en-US" sz="4000" smtClean="0"/>
            </a:br>
            <a:r>
              <a:rPr lang="en-US" i="1" smtClean="0"/>
              <a:t>Treatment Strategy </a:t>
            </a:r>
            <a:endParaRPr lang="en-US" sz="3200" i="1" dirty="0"/>
          </a:p>
        </p:txBody>
      </p:sp>
      <p:pic>
        <p:nvPicPr>
          <p:cNvPr id="3" name="Picture 2"/>
          <p:cNvPicPr/>
          <p:nvPr/>
        </p:nvPicPr>
        <p:blipFill>
          <a:blip r:embed="rId2"/>
          <a:stretch>
            <a:fillRect/>
          </a:stretch>
        </p:blipFill>
        <p:spPr>
          <a:xfrm>
            <a:off x="0" y="-17755"/>
            <a:ext cx="9144000" cy="6858000"/>
          </a:xfrm>
          <a:prstGeom prst="rect">
            <a:avLst/>
          </a:prstGeom>
          <a:ln>
            <a:noFill/>
          </a:ln>
        </p:spPr>
      </p:pic>
      <p:sp>
        <p:nvSpPr>
          <p:cNvPr id="4" name="Rectangle 3"/>
          <p:cNvSpPr/>
          <p:nvPr/>
        </p:nvSpPr>
        <p:spPr bwMode="auto">
          <a:xfrm>
            <a:off x="323528" y="260648"/>
            <a:ext cx="1656184" cy="504056"/>
          </a:xfrm>
          <a:prstGeom prst="rect">
            <a:avLst/>
          </a:prstGeom>
          <a:solidFill>
            <a:schemeClr val="tx1"/>
          </a:solidFill>
          <a:ln>
            <a:noFill/>
            <a:headEnd type="none" w="med" len="med"/>
            <a:tailEnd type="none" w="med" len="med"/>
          </a:ln>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318462757"/>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38917877"/>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mtClean="0"/>
              <a:t>Situations Where Anticoagulant Reversal Agents Are Needed</a:t>
            </a:r>
            <a:endParaRPr lang="en-US"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71578889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
        <p:nvSpPr>
          <p:cNvPr id="5" name="TextBox 4"/>
          <p:cNvSpPr txBox="1"/>
          <p:nvPr/>
        </p:nvSpPr>
        <p:spPr>
          <a:xfrm>
            <a:off x="1974273" y="3564082"/>
            <a:ext cx="716799" cy="369332"/>
          </a:xfrm>
          <a:prstGeom prst="rect">
            <a:avLst/>
          </a:prstGeom>
          <a:noFill/>
        </p:spPr>
        <p:txBody>
          <a:bodyPr wrap="none" rtlCol="0">
            <a:spAutoFit/>
          </a:bodyPr>
          <a:lstStyle/>
          <a:p>
            <a:r>
              <a:rPr lang="en-AU" dirty="0" smtClean="0"/>
              <a:t>/ OSA</a:t>
            </a:r>
            <a:endParaRPr lang="en-AU"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7" name="TextBox 6"/>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schemeClr val="bg1"/>
                </a:solidFill>
                <a:effectLst/>
                <a:uLnTx/>
                <a:uFillTx/>
                <a:ea typeface="+mn-ea"/>
                <a:cs typeface="+mn-cs"/>
              </a:rPr>
              <a:t>Bella Vista – Blacktown </a:t>
            </a:r>
            <a:r>
              <a:rPr lang="en-AU" sz="1200" kern="1200" dirty="0">
                <a:solidFill>
                  <a:schemeClr val="bg1"/>
                </a:solidFill>
              </a:rPr>
              <a:t>– </a:t>
            </a:r>
            <a:r>
              <a:rPr kumimoji="0" lang="en-AU" sz="1200" b="0" i="0" u="none" strike="noStrike" kern="1200" cap="none" spc="0" normalizeH="0" baseline="0" noProof="0" dirty="0" smtClean="0">
                <a:ln>
                  <a:noFill/>
                </a:ln>
                <a:solidFill>
                  <a:schemeClr val="bg1"/>
                </a:solidFill>
                <a:effectLst/>
                <a:uLnTx/>
                <a:uFillTx/>
                <a:ea typeface="+mn-ea"/>
                <a:cs typeface="+mn-cs"/>
              </a:rPr>
              <a:t>Wahroonga</a:t>
            </a:r>
          </a:p>
        </p:txBody>
      </p:sp>
      <p:sp>
        <p:nvSpPr>
          <p:cNvPr id="4" name="TextBox 3"/>
          <p:cNvSpPr txBox="1"/>
          <p:nvPr/>
        </p:nvSpPr>
        <p:spPr>
          <a:xfrm>
            <a:off x="1974273" y="3564082"/>
            <a:ext cx="716799" cy="369332"/>
          </a:xfrm>
          <a:prstGeom prst="rect">
            <a:avLst/>
          </a:prstGeom>
          <a:noFill/>
        </p:spPr>
        <p:txBody>
          <a:bodyPr wrap="none" rtlCol="0">
            <a:spAutoFit/>
          </a:bodyPr>
          <a:lstStyle/>
          <a:p>
            <a:r>
              <a:rPr lang="en-AU" dirty="0" smtClean="0">
                <a:solidFill>
                  <a:schemeClr val="bg1"/>
                </a:solidFill>
              </a:rPr>
              <a:t>/ OSA</a:t>
            </a:r>
            <a:endParaRPr lang="en-AU" dirty="0">
              <a:solidFill>
                <a:schemeClr val="bg1"/>
              </a:solidFill>
            </a:endParaRPr>
          </a:p>
        </p:txBody>
      </p:sp>
    </p:spTree>
    <p:extLst>
      <p:ext uri="{BB962C8B-B14F-4D97-AF65-F5344CB8AC3E}">
        <p14:creationId xmlns:p14="http://schemas.microsoft.com/office/powerpoint/2010/main" val="2625290281"/>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sz="3600" smtClean="0"/>
              <a:t>Idarucizumab Prescribing Information*</a:t>
            </a:r>
            <a:endParaRPr lang="en-US" sz="3600"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71878580"/>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688071545"/>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06644496"/>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to do for stroke prevention now?</a:t>
            </a:r>
            <a:endParaRPr lang="en-AU" dirty="0"/>
          </a:p>
        </p:txBody>
      </p:sp>
      <p:sp>
        <p:nvSpPr>
          <p:cNvPr id="3" name="Content Placeholder 2"/>
          <p:cNvSpPr>
            <a:spLocks noGrp="1"/>
          </p:cNvSpPr>
          <p:nvPr>
            <p:ph idx="1"/>
          </p:nvPr>
        </p:nvSpPr>
        <p:spPr>
          <a:xfrm>
            <a:off x="457200" y="1851102"/>
            <a:ext cx="8686800" cy="5006898"/>
          </a:xfrm>
        </p:spPr>
        <p:txBody>
          <a:bodyPr>
            <a:normAutofit/>
          </a:bodyPr>
          <a:lstStyle/>
          <a:p>
            <a:r>
              <a:rPr lang="en-AU" dirty="0" smtClean="0"/>
              <a:t>Recommence </a:t>
            </a:r>
            <a:r>
              <a:rPr lang="en-AU" dirty="0" err="1" smtClean="0"/>
              <a:t>Pradaxa</a:t>
            </a:r>
            <a:r>
              <a:rPr lang="en-AU" dirty="0" smtClean="0"/>
              <a:t> with PPI  3-5 days after</a:t>
            </a:r>
          </a:p>
          <a:p>
            <a:r>
              <a:rPr lang="en-AU" dirty="0" smtClean="0"/>
              <a:t>Aspirin  or Plavix alone?</a:t>
            </a:r>
          </a:p>
          <a:p>
            <a:endParaRPr lang="en-AU" dirty="0"/>
          </a:p>
          <a:p>
            <a:pPr lvl="1"/>
            <a:r>
              <a:rPr lang="en-AU" dirty="0" smtClean="0">
                <a:solidFill>
                  <a:srgbClr val="FF0000"/>
                </a:solidFill>
              </a:rPr>
              <a:t>Jill was prescribed Plavix alone</a:t>
            </a:r>
          </a:p>
          <a:p>
            <a:pPr lvl="1"/>
            <a:endParaRPr lang="en-AU" dirty="0">
              <a:solidFill>
                <a:srgbClr val="FF0000"/>
              </a:solidFill>
            </a:endParaRPr>
          </a:p>
          <a:p>
            <a:r>
              <a:rPr lang="en-AU" dirty="0" smtClean="0"/>
              <a:t>1 year later came with left hemiparesis, Confirmed CVA</a:t>
            </a:r>
          </a:p>
          <a:p>
            <a:r>
              <a:rPr lang="en-AU" dirty="0" smtClean="0"/>
              <a:t>Recovered well, she wishes to remain independent</a:t>
            </a:r>
            <a:endParaRPr lang="en-AU" dirty="0"/>
          </a:p>
          <a:p>
            <a:pPr marL="0" indent="0">
              <a:buNone/>
            </a:pPr>
            <a:endParaRPr lang="en-AU" dirty="0"/>
          </a:p>
          <a:p>
            <a:endParaRPr lang="en-AU"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25889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12875"/>
            <a:ext cx="8382000" cy="3354765"/>
          </a:xfrm>
        </p:spPr>
        <p:txBody>
          <a:bodyPr/>
          <a:lstStyle/>
          <a:p>
            <a:r>
              <a:rPr lang="en-AU" dirty="0"/>
              <a:t>What to do now? </a:t>
            </a:r>
            <a:endParaRPr lang="en-AU" dirty="0" smtClean="0"/>
          </a:p>
          <a:p>
            <a:pPr marL="0" indent="0">
              <a:buNone/>
            </a:pPr>
            <a:endParaRPr lang="en-AU" dirty="0"/>
          </a:p>
          <a:p>
            <a:r>
              <a:rPr lang="en-AU" dirty="0" smtClean="0"/>
              <a:t>Low </a:t>
            </a:r>
            <a:r>
              <a:rPr lang="en-AU" dirty="0"/>
              <a:t>dose NOACs + PPI </a:t>
            </a:r>
            <a:endParaRPr lang="en-AU" dirty="0" smtClean="0"/>
          </a:p>
          <a:p>
            <a:pPr lvl="2"/>
            <a:r>
              <a:rPr lang="en-AU" sz="4400" dirty="0" smtClean="0"/>
              <a:t>or</a:t>
            </a:r>
            <a:r>
              <a:rPr lang="en-AU" dirty="0" smtClean="0"/>
              <a:t> </a:t>
            </a:r>
          </a:p>
          <a:p>
            <a:r>
              <a:rPr lang="en-AU" dirty="0" smtClean="0"/>
              <a:t>something </a:t>
            </a:r>
            <a:r>
              <a:rPr lang="en-AU" dirty="0"/>
              <a:t>else</a:t>
            </a:r>
          </a:p>
          <a:p>
            <a:pPr marL="0" indent="0">
              <a:buNone/>
            </a:pPr>
            <a:endParaRPr lang="en-AU" dirty="0"/>
          </a:p>
        </p:txBody>
      </p:sp>
    </p:spTree>
    <p:extLst>
      <p:ext uri="{BB962C8B-B14F-4D97-AF65-F5344CB8AC3E}">
        <p14:creationId xmlns:p14="http://schemas.microsoft.com/office/powerpoint/2010/main" val="3527369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80728"/>
            <a:ext cx="8371136" cy="664797"/>
          </a:xfrm>
        </p:spPr>
        <p:txBody>
          <a:bodyPr/>
          <a:lstStyle/>
          <a:p>
            <a:pPr algn="ctr"/>
            <a:r>
              <a:rPr lang="en-AU" dirty="0" smtClean="0"/>
              <a:t>Case #2 - Bob</a:t>
            </a:r>
            <a:endParaRPr lang="en-AU"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pic>
        <p:nvPicPr>
          <p:cNvPr id="6" name="Picture 5"/>
          <p:cNvPicPr>
            <a:picLocks noChangeAspect="1"/>
          </p:cNvPicPr>
          <p:nvPr/>
        </p:nvPicPr>
        <p:blipFill>
          <a:blip r:embed="rId3"/>
          <a:stretch>
            <a:fillRect/>
          </a:stretch>
        </p:blipFill>
        <p:spPr>
          <a:xfrm>
            <a:off x="2627784" y="1708601"/>
            <a:ext cx="3802560" cy="4617396"/>
          </a:xfrm>
          <a:prstGeom prst="rect">
            <a:avLst/>
          </a:prstGeom>
        </p:spPr>
      </p:pic>
    </p:spTree>
    <p:extLst>
      <p:ext uri="{BB962C8B-B14F-4D97-AF65-F5344CB8AC3E}">
        <p14:creationId xmlns:p14="http://schemas.microsoft.com/office/powerpoint/2010/main" val="696324523"/>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p:cNvSpPr>
          <p:nvPr>
            <p:ph type="body" idx="1"/>
          </p:nvPr>
        </p:nvSpPr>
        <p:spPr>
          <a:xfrm>
            <a:off x="-540568" y="245606"/>
            <a:ext cx="7621940" cy="6106287"/>
          </a:xfrm>
          <a:prstGeom prst="rect">
            <a:avLst/>
          </a:prstGeom>
        </p:spPr>
        <p:txBody>
          <a:bodyPr/>
          <a:lstStyle/>
          <a:p>
            <a:pPr marL="1041400"/>
            <a:r>
              <a:rPr dirty="0"/>
              <a:t>Bob, 75 </a:t>
            </a:r>
            <a:r>
              <a:rPr dirty="0" err="1"/>
              <a:t>yo</a:t>
            </a:r>
            <a:r>
              <a:rPr dirty="0"/>
              <a:t> retired mechanical Engineer</a:t>
            </a:r>
          </a:p>
          <a:p>
            <a:pPr marL="1041400"/>
            <a:r>
              <a:rPr dirty="0"/>
              <a:t>Presented after fainting in the golf course</a:t>
            </a:r>
          </a:p>
          <a:p>
            <a:pPr marL="1041400"/>
            <a:r>
              <a:rPr dirty="0"/>
              <a:t>Reason was immediately not clear</a:t>
            </a:r>
          </a:p>
          <a:p>
            <a:pPr marL="1041400"/>
            <a:r>
              <a:rPr dirty="0"/>
              <a:t> Monitored in CCU</a:t>
            </a:r>
          </a:p>
          <a:p>
            <a:pPr marL="1041400"/>
            <a:r>
              <a:rPr dirty="0"/>
              <a:t>He had a similar episode while in CCU with ECG - CHB</a:t>
            </a:r>
          </a:p>
          <a:p>
            <a:pPr marL="1041400"/>
            <a:r>
              <a:rPr dirty="0"/>
              <a:t>He  received a PPM and did well for 3 years</a:t>
            </a:r>
          </a:p>
          <a:p>
            <a:pPr marL="1041400"/>
            <a:r>
              <a:rPr dirty="0"/>
              <a:t>Other medical </a:t>
            </a:r>
            <a:r>
              <a:rPr dirty="0" err="1"/>
              <a:t>Hx</a:t>
            </a:r>
            <a:r>
              <a:rPr dirty="0"/>
              <a:t> - Hypothyroidism, HTN, </a:t>
            </a:r>
            <a:r>
              <a:rPr dirty="0" smtClean="0"/>
              <a:t>Hyperlipidemia</a:t>
            </a:r>
            <a:r>
              <a:rPr lang="en-AU" dirty="0" smtClean="0"/>
              <a:t> – </a:t>
            </a:r>
            <a:r>
              <a:rPr lang="en-AU" sz="1800" dirty="0" smtClean="0"/>
              <a:t>Aspirin, ARB and statin</a:t>
            </a:r>
            <a:endParaRPr sz="18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118903361"/>
      </p:ext>
    </p:ext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a:spLocks noGrp="1"/>
          </p:cNvSpPr>
          <p:nvPr>
            <p:ph type="body" idx="1"/>
          </p:nvPr>
        </p:nvSpPr>
        <p:spPr>
          <a:xfrm>
            <a:off x="76200" y="0"/>
            <a:ext cx="9017000" cy="3496342"/>
          </a:xfrm>
          <a:prstGeom prst="rect">
            <a:avLst/>
          </a:prstGeom>
        </p:spPr>
        <p:txBody>
          <a:bodyPr/>
          <a:lstStyle/>
          <a:p>
            <a:pPr marL="1041400"/>
            <a:r>
              <a:rPr dirty="0"/>
              <a:t>Presented to hospital ED with </a:t>
            </a:r>
          </a:p>
          <a:p>
            <a:pPr marL="1041400"/>
            <a:r>
              <a:rPr dirty="0" err="1"/>
              <a:t>Rt</a:t>
            </a:r>
            <a:r>
              <a:rPr dirty="0"/>
              <a:t> arm numb</a:t>
            </a:r>
            <a:r>
              <a:rPr sz="1200" dirty="0">
                <a:latin typeface="Arial"/>
                <a:ea typeface="Arial"/>
                <a:cs typeface="Arial"/>
                <a:sym typeface="Arial"/>
              </a:rPr>
              <a:t> </a:t>
            </a:r>
            <a:r>
              <a:rPr dirty="0"/>
              <a:t>ness and weakness                           with subtle facial paralysis for few </a:t>
            </a:r>
            <a:r>
              <a:rPr dirty="0" err="1"/>
              <a:t>hrs</a:t>
            </a:r>
            <a:endParaRPr dirty="0"/>
          </a:p>
          <a:p>
            <a:pPr marL="1041400"/>
            <a:r>
              <a:rPr dirty="0"/>
              <a:t>Neuro imaging revealed lacunar infarction</a:t>
            </a:r>
          </a:p>
          <a:p>
            <a:pPr marL="1041400"/>
            <a:r>
              <a:rPr dirty="0"/>
              <a:t>Surface ECG revealed SR at time of assessment</a:t>
            </a:r>
          </a:p>
          <a:p>
            <a:pPr marL="1041400"/>
            <a:r>
              <a:rPr lang="en-AU" dirty="0" smtClean="0"/>
              <a:t>But </a:t>
            </a:r>
            <a:r>
              <a:rPr dirty="0" smtClean="0"/>
              <a:t>PPM </a:t>
            </a:r>
            <a:r>
              <a:rPr dirty="0"/>
              <a:t>interrogation revealed intermittent AF </a:t>
            </a:r>
            <a:r>
              <a:rPr dirty="0" smtClean="0"/>
              <a:t>prior </a:t>
            </a:r>
            <a:r>
              <a:rPr dirty="0"/>
              <a:t>to the neurological event </a:t>
            </a:r>
          </a:p>
        </p:txBody>
      </p:sp>
      <p:pic>
        <p:nvPicPr>
          <p:cNvPr id="145" name="images.jpg"/>
          <p:cNvPicPr>
            <a:picLocks noChangeAspect="1"/>
          </p:cNvPicPr>
          <p:nvPr/>
        </p:nvPicPr>
        <p:blipFill>
          <a:blip r:embed="rId2">
            <a:extLst/>
          </a:blip>
          <a:stretch>
            <a:fillRect/>
          </a:stretch>
        </p:blipFill>
        <p:spPr>
          <a:xfrm>
            <a:off x="6490584" y="3578923"/>
            <a:ext cx="2256384" cy="2256384"/>
          </a:xfrm>
          <a:prstGeom prst="rect">
            <a:avLst/>
          </a:prstGeom>
          <a:ln w="12700">
            <a:miter lim="400000"/>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154371697"/>
      </p:ext>
    </p:ext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81000" y="1412875"/>
            <a:ext cx="8382000" cy="2448173"/>
          </a:xfrm>
        </p:spPr>
        <p:txBody>
          <a:bodyPr/>
          <a:lstStyle/>
          <a:p>
            <a:r>
              <a:rPr lang="en-AU" dirty="0" smtClean="0"/>
              <a:t>CHA2DS2VASc Score – 5</a:t>
            </a:r>
          </a:p>
          <a:p>
            <a:r>
              <a:rPr lang="en-AU" dirty="0" smtClean="0"/>
              <a:t>Was commenced on Warfarin</a:t>
            </a:r>
            <a:endParaRPr lang="en-AU" dirty="0"/>
          </a:p>
        </p:txBody>
      </p:sp>
    </p:spTree>
    <p:extLst>
      <p:ext uri="{BB962C8B-B14F-4D97-AF65-F5344CB8AC3E}">
        <p14:creationId xmlns:p14="http://schemas.microsoft.com/office/powerpoint/2010/main" val="1192104667"/>
      </p:ext>
    </p:extLst>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body" idx="1"/>
          </p:nvPr>
        </p:nvSpPr>
        <p:spPr>
          <a:xfrm>
            <a:off x="101600" y="25400"/>
            <a:ext cx="6553200" cy="6680200"/>
          </a:xfrm>
          <a:prstGeom prst="rect">
            <a:avLst/>
          </a:prstGeom>
        </p:spPr>
        <p:txBody>
          <a:bodyPr/>
          <a:lstStyle/>
          <a:p>
            <a:pPr marL="1041400"/>
            <a:r>
              <a:rPr dirty="0"/>
              <a:t>Saw him one year after  commencement of warfarin</a:t>
            </a:r>
          </a:p>
          <a:p>
            <a:pPr marL="1041400"/>
            <a:r>
              <a:rPr dirty="0"/>
              <a:t>He told me his golf game has had a set back</a:t>
            </a:r>
          </a:p>
          <a:p>
            <a:pPr marL="1041400"/>
            <a:r>
              <a:rPr dirty="0"/>
              <a:t>had neck stiffness and headache, cannot get the golf swing right</a:t>
            </a:r>
          </a:p>
          <a:p>
            <a:pPr marL="1041400"/>
            <a:r>
              <a:rPr dirty="0"/>
              <a:t>Warfarin - INR (2-3)</a:t>
            </a:r>
          </a:p>
          <a:p>
            <a:pPr marL="1041400"/>
            <a:r>
              <a:rPr dirty="0"/>
              <a:t>ECG - AF</a:t>
            </a:r>
          </a:p>
        </p:txBody>
      </p:sp>
      <p:pic>
        <p:nvPicPr>
          <p:cNvPr id="152" name="fs1075005.jpg"/>
          <p:cNvPicPr>
            <a:picLocks noChangeAspect="1"/>
          </p:cNvPicPr>
          <p:nvPr/>
        </p:nvPicPr>
        <p:blipFill>
          <a:blip r:embed="rId2">
            <a:extLst/>
          </a:blip>
          <a:stretch>
            <a:fillRect/>
          </a:stretch>
        </p:blipFill>
        <p:spPr>
          <a:xfrm>
            <a:off x="6705549" y="0"/>
            <a:ext cx="2400401" cy="3416300"/>
          </a:xfrm>
          <a:prstGeom prst="rect">
            <a:avLst/>
          </a:prstGeom>
          <a:ln w="12700">
            <a:miter lim="400000"/>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89457417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latin typeface="Arial" panose="020B0604020202020204" pitchFamily="34" charset="0"/>
                <a:cs typeface="Arial" panose="020B0604020202020204" pitchFamily="34" charset="0"/>
              </a:rPr>
              <a:t>Potential consequences of AF</a:t>
            </a:r>
            <a:endParaRPr lang="en-AU" dirty="0">
              <a:latin typeface="Arial" panose="020B0604020202020204" pitchFamily="34" charset="0"/>
              <a:cs typeface="Arial" panose="020B0604020202020204" pitchFamily="34" charset="0"/>
            </a:endParaRPr>
          </a:p>
        </p:txBody>
      </p:sp>
      <p:sp>
        <p:nvSpPr>
          <p:cNvPr id="21" name="Content Placeholder 6"/>
          <p:cNvSpPr>
            <a:spLocks noGrp="1"/>
          </p:cNvSpPr>
          <p:nvPr>
            <p:ph idx="1"/>
          </p:nvPr>
        </p:nvSpPr>
        <p:spPr bwMode="auto">
          <a:xfrm>
            <a:off x="539552" y="5586900"/>
            <a:ext cx="6800776" cy="230832"/>
          </a:xfrm>
          <a:prstGeom prst="rect">
            <a:avLst/>
          </a:prstGeom>
          <a:noFill/>
          <a:ln>
            <a:miter lim="800000"/>
            <a:headEnd/>
            <a:tailEnd/>
          </a:ln>
        </p:spPr>
        <p:txBody>
          <a:bodyPr wrap="square">
            <a:spAutoFit/>
          </a:bodyPr>
          <a:lstStyle/>
          <a:p>
            <a:pPr marL="0" indent="0">
              <a:buNone/>
              <a:tabLst>
                <a:tab pos="407194" algn="l"/>
              </a:tabLst>
            </a:pPr>
            <a:r>
              <a:rPr lang="en-US" sz="900" dirty="0"/>
              <a:t>1. Camm AJ </a:t>
            </a:r>
            <a:r>
              <a:rPr lang="en-US" sz="900" i="1" dirty="0"/>
              <a:t>et al. Eur Heart J</a:t>
            </a:r>
            <a:r>
              <a:rPr lang="en-US" sz="900" dirty="0"/>
              <a:t> 2010; 31: 2369–429.  2. Gladstone DJ </a:t>
            </a:r>
            <a:r>
              <a:rPr lang="en-US" sz="900" i="1" dirty="0"/>
              <a:t>et al. Stroke </a:t>
            </a:r>
            <a:r>
              <a:rPr lang="en-US" sz="900" dirty="0"/>
              <a:t>2009; 40: 235–40.</a:t>
            </a:r>
            <a:endParaRPr lang="en-AU" sz="9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33768" b="10435"/>
          <a:stretch/>
        </p:blipFill>
        <p:spPr>
          <a:xfrm>
            <a:off x="13519" y="1622448"/>
            <a:ext cx="9144000" cy="382656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7" name="TextBox 6"/>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514550592"/>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p:cNvSpPr>
          <p:nvPr>
            <p:ph type="body" idx="1"/>
          </p:nvPr>
        </p:nvSpPr>
        <p:spPr>
          <a:xfrm>
            <a:off x="0" y="50800"/>
            <a:ext cx="6464300" cy="2421176"/>
          </a:xfrm>
          <a:prstGeom prst="rect">
            <a:avLst/>
          </a:prstGeom>
        </p:spPr>
        <p:txBody>
          <a:bodyPr/>
          <a:lstStyle/>
          <a:p>
            <a:pPr marL="1041400"/>
            <a:r>
              <a:rPr dirty="0"/>
              <a:t>Spontaneous subdural </a:t>
            </a:r>
            <a:r>
              <a:rPr dirty="0" err="1"/>
              <a:t>haematoma</a:t>
            </a:r>
            <a:r>
              <a:rPr dirty="0"/>
              <a:t> on Warfarin (INR in therapeutic range)</a:t>
            </a:r>
          </a:p>
          <a:p>
            <a:pPr marL="1041400"/>
            <a:r>
              <a:rPr lang="en-AU" dirty="0" smtClean="0"/>
              <a:t>Anticoagulation was deemed unsuitable</a:t>
            </a:r>
            <a:r>
              <a:rPr dirty="0" smtClean="0"/>
              <a:t> </a:t>
            </a:r>
            <a:r>
              <a:rPr lang="en-AU" dirty="0" smtClean="0"/>
              <a:t>by neurosurgeon</a:t>
            </a:r>
            <a:endParaRPr dirty="0"/>
          </a:p>
        </p:txBody>
      </p:sp>
      <p:pic>
        <p:nvPicPr>
          <p:cNvPr id="155" name="images-1.jpg"/>
          <p:cNvPicPr>
            <a:picLocks noChangeAspect="1"/>
          </p:cNvPicPr>
          <p:nvPr/>
        </p:nvPicPr>
        <p:blipFill>
          <a:blip r:embed="rId2">
            <a:extLst/>
          </a:blip>
          <a:stretch>
            <a:fillRect/>
          </a:stretch>
        </p:blipFill>
        <p:spPr>
          <a:xfrm>
            <a:off x="6578600" y="0"/>
            <a:ext cx="2565400" cy="3162300"/>
          </a:xfrm>
          <a:prstGeom prst="rect">
            <a:avLst/>
          </a:prstGeom>
          <a:ln w="12700">
            <a:miter lim="400000"/>
          </a:ln>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4063630370"/>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Bob and Jill</a:t>
            </a:r>
            <a:endParaRPr lang="en-AU" dirty="0"/>
          </a:p>
        </p:txBody>
      </p:sp>
      <p:sp>
        <p:nvSpPr>
          <p:cNvPr id="159" name="Shape 159"/>
          <p:cNvSpPr>
            <a:spLocks noGrp="1"/>
          </p:cNvSpPr>
          <p:nvPr>
            <p:ph sz="half" idx="1"/>
          </p:nvPr>
        </p:nvSpPr>
        <p:spPr>
          <a:xfrm>
            <a:off x="381000" y="1411553"/>
            <a:ext cx="4191000" cy="3748719"/>
          </a:xfrm>
          <a:prstGeom prst="rect">
            <a:avLst/>
          </a:prstGeom>
        </p:spPr>
        <p:txBody>
          <a:bodyPr/>
          <a:lstStyle/>
          <a:p>
            <a:pPr marL="1041400"/>
            <a:r>
              <a:rPr dirty="0" smtClean="0"/>
              <a:t>Bob</a:t>
            </a:r>
            <a:r>
              <a:rPr lang="en-AU" dirty="0" smtClean="0"/>
              <a:t> - 79</a:t>
            </a:r>
            <a:endParaRPr dirty="0"/>
          </a:p>
          <a:p>
            <a:pPr marL="1384300" lvl="1"/>
            <a:r>
              <a:rPr dirty="0"/>
              <a:t>Non-</a:t>
            </a:r>
            <a:r>
              <a:rPr dirty="0" err="1"/>
              <a:t>valvular</a:t>
            </a:r>
            <a:r>
              <a:rPr dirty="0"/>
              <a:t> AF</a:t>
            </a:r>
          </a:p>
          <a:p>
            <a:pPr marL="1384300" lvl="1"/>
            <a:r>
              <a:rPr dirty="0"/>
              <a:t>Previous TIA</a:t>
            </a:r>
          </a:p>
          <a:p>
            <a:pPr marL="1384300" lvl="1"/>
            <a:r>
              <a:rPr dirty="0"/>
              <a:t>Major </a:t>
            </a:r>
            <a:r>
              <a:rPr lang="en-AU" dirty="0" smtClean="0"/>
              <a:t>intracranial </a:t>
            </a:r>
            <a:r>
              <a:rPr dirty="0" smtClean="0"/>
              <a:t>bleed </a:t>
            </a:r>
            <a:r>
              <a:rPr dirty="0"/>
              <a:t>on Warfarin</a:t>
            </a:r>
          </a:p>
          <a:p>
            <a:pPr marL="1384300" lvl="1"/>
            <a:r>
              <a:rPr dirty="0"/>
              <a:t>High Bleeding risk with ongoing </a:t>
            </a:r>
            <a:r>
              <a:rPr dirty="0" smtClean="0"/>
              <a:t>anticoagulants</a:t>
            </a:r>
            <a:endParaRPr lang="en-AU" dirty="0" smtClean="0"/>
          </a:p>
          <a:p>
            <a:pPr marL="1384300" lvl="1"/>
            <a:r>
              <a:rPr lang="en-AU" dirty="0" smtClean="0"/>
              <a:t>Stroke risk is high – </a:t>
            </a:r>
            <a:r>
              <a:rPr lang="en-AU" dirty="0" smtClean="0">
                <a:solidFill>
                  <a:srgbClr val="C00000"/>
                </a:solidFill>
              </a:rPr>
              <a:t>CH2DS2VASc - 5</a:t>
            </a:r>
            <a:endParaRPr dirty="0">
              <a:solidFill>
                <a:srgbClr val="C00000"/>
              </a:solidFill>
            </a:endParaRPr>
          </a:p>
        </p:txBody>
      </p:sp>
      <p:sp>
        <p:nvSpPr>
          <p:cNvPr id="6" name="Content Placeholder 5"/>
          <p:cNvSpPr>
            <a:spLocks noGrp="1"/>
          </p:cNvSpPr>
          <p:nvPr>
            <p:ph sz="half" idx="2"/>
          </p:nvPr>
        </p:nvSpPr>
        <p:spPr>
          <a:xfrm>
            <a:off x="4648200" y="1411552"/>
            <a:ext cx="4114800" cy="4376583"/>
          </a:xfrm>
        </p:spPr>
        <p:txBody>
          <a:bodyPr/>
          <a:lstStyle/>
          <a:p>
            <a:r>
              <a:rPr lang="en-AU" dirty="0" smtClean="0"/>
              <a:t>Jill – 83</a:t>
            </a:r>
          </a:p>
          <a:p>
            <a:pPr lvl="1"/>
            <a:r>
              <a:rPr lang="en-AU" dirty="0" smtClean="0"/>
              <a:t>Non- valvular AF</a:t>
            </a:r>
          </a:p>
          <a:p>
            <a:pPr lvl="1"/>
            <a:r>
              <a:rPr lang="en-AU" dirty="0" smtClean="0"/>
              <a:t>CVA</a:t>
            </a:r>
          </a:p>
          <a:p>
            <a:pPr lvl="1"/>
            <a:r>
              <a:rPr lang="en-AU" dirty="0" smtClean="0"/>
              <a:t>Major GI bleed</a:t>
            </a:r>
          </a:p>
          <a:p>
            <a:pPr lvl="1"/>
            <a:r>
              <a:rPr lang="en-AU" dirty="0" smtClean="0"/>
              <a:t>MI</a:t>
            </a:r>
          </a:p>
          <a:p>
            <a:pPr lvl="1"/>
            <a:r>
              <a:rPr lang="en-AU" dirty="0" smtClean="0"/>
              <a:t>High risk of bleeding on </a:t>
            </a:r>
            <a:r>
              <a:rPr lang="en-AU" dirty="0" err="1" smtClean="0"/>
              <a:t>anticoagulatnts</a:t>
            </a:r>
            <a:endParaRPr lang="en-AU" dirty="0" smtClean="0"/>
          </a:p>
          <a:p>
            <a:pPr lvl="1"/>
            <a:r>
              <a:rPr lang="en-AU" dirty="0" smtClean="0"/>
              <a:t>Stroke risk is high –</a:t>
            </a:r>
          </a:p>
          <a:p>
            <a:pPr marL="333362" lvl="1" indent="0">
              <a:buNone/>
            </a:pPr>
            <a:r>
              <a:rPr lang="en-AU" dirty="0">
                <a:solidFill>
                  <a:srgbClr val="C00000"/>
                </a:solidFill>
              </a:rPr>
              <a:t>CH2DS2VASc - </a:t>
            </a:r>
            <a:r>
              <a:rPr lang="en-AU" dirty="0" smtClean="0">
                <a:solidFill>
                  <a:srgbClr val="C00000"/>
                </a:solidFill>
              </a:rPr>
              <a:t>7</a:t>
            </a:r>
            <a:endParaRPr lang="en-AU" dirty="0">
              <a:solidFill>
                <a:srgbClr val="C00000"/>
              </a:solidFill>
            </a:endParaRPr>
          </a:p>
          <a:p>
            <a:pPr lvl="1"/>
            <a:endParaRPr lang="en-AU" dirty="0" smtClean="0"/>
          </a:p>
          <a:p>
            <a:pPr lvl="1"/>
            <a:endParaRPr lang="en-AU"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42085712"/>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p:cNvSpPr>
          <p:nvPr>
            <p:ph type="body" idx="1"/>
          </p:nvPr>
        </p:nvSpPr>
        <p:spPr>
          <a:xfrm>
            <a:off x="12700" y="0"/>
            <a:ext cx="9118600" cy="4920321"/>
          </a:xfrm>
          <a:prstGeom prst="rect">
            <a:avLst/>
          </a:prstGeom>
        </p:spPr>
        <p:txBody>
          <a:bodyPr/>
          <a:lstStyle/>
          <a:p>
            <a:pPr marL="0" marR="457200" indent="0">
              <a:spcBef>
                <a:spcPct val="0"/>
              </a:spcBef>
              <a:buSzTx/>
              <a:buNone/>
              <a:defRPr sz="3200" b="1">
                <a:latin typeface="Calibri"/>
                <a:ea typeface="Calibri"/>
                <a:cs typeface="Calibri"/>
                <a:sym typeface="Calibri"/>
              </a:defRPr>
            </a:pPr>
            <a:r>
              <a:rPr lang="en-US" sz="4000"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cs typeface="Arial" charset="0"/>
              </a:rPr>
              <a:t>What are the options for stroke prevention</a:t>
            </a:r>
          </a:p>
          <a:p>
            <a:pPr marL="1041400" marR="457200">
              <a:buSzTx/>
              <a:defRPr sz="3200" b="1">
                <a:latin typeface="Calibri"/>
                <a:ea typeface="Calibri"/>
                <a:cs typeface="Calibri"/>
                <a:sym typeface="Calibri"/>
              </a:defRPr>
            </a:pPr>
            <a:r>
              <a:rPr dirty="0" smtClean="0"/>
              <a:t>Aspirin </a:t>
            </a:r>
            <a:r>
              <a:rPr dirty="0"/>
              <a:t>alone</a:t>
            </a:r>
          </a:p>
          <a:p>
            <a:pPr marL="1041400" marR="457200">
              <a:buSzTx/>
              <a:defRPr sz="3200" b="1">
                <a:latin typeface="Calibri"/>
                <a:ea typeface="Calibri"/>
                <a:cs typeface="Calibri"/>
                <a:sym typeface="Calibri"/>
              </a:defRPr>
            </a:pPr>
            <a:r>
              <a:rPr dirty="0" smtClean="0"/>
              <a:t>Aspirin </a:t>
            </a:r>
            <a:r>
              <a:rPr dirty="0"/>
              <a:t>and Plavix -  CAPRIE - no benefit over Aspirin or Plavix alone, but increased bleeding</a:t>
            </a:r>
          </a:p>
          <a:p>
            <a:pPr marL="1041400" marR="457200">
              <a:buSzTx/>
              <a:defRPr sz="3200" b="1">
                <a:latin typeface="Calibri"/>
                <a:ea typeface="Calibri"/>
                <a:cs typeface="Calibri"/>
                <a:sym typeface="Calibri"/>
              </a:defRPr>
            </a:pPr>
            <a:r>
              <a:rPr dirty="0" smtClean="0"/>
              <a:t>NOACs </a:t>
            </a:r>
            <a:r>
              <a:rPr dirty="0"/>
              <a:t>(reduced intracranial bleeding compared to Warfarin) </a:t>
            </a:r>
          </a:p>
          <a:p>
            <a:pPr marL="1041400" marR="457200">
              <a:buSzTx/>
              <a:defRPr sz="3200" b="1">
                <a:latin typeface="Calibri"/>
                <a:ea typeface="Calibri"/>
                <a:cs typeface="Calibri"/>
                <a:sym typeface="Calibri"/>
              </a:defRPr>
            </a:pPr>
            <a:r>
              <a:rPr dirty="0"/>
              <a:t>Is there an another option , Mechanical solution?</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pic>
        <p:nvPicPr>
          <p:cNvPr id="2" name="Picture 1"/>
          <p:cNvPicPr>
            <a:picLocks noChangeAspect="1"/>
          </p:cNvPicPr>
          <p:nvPr/>
        </p:nvPicPr>
        <p:blipFill>
          <a:blip r:embed="rId3"/>
          <a:stretch>
            <a:fillRect/>
          </a:stretch>
        </p:blipFill>
        <p:spPr>
          <a:xfrm>
            <a:off x="3200281" y="4184294"/>
            <a:ext cx="2743438" cy="2249619"/>
          </a:xfrm>
          <a:prstGeom prst="rect">
            <a:avLst/>
          </a:prstGeom>
        </p:spPr>
      </p:pic>
    </p:spTree>
    <p:extLst>
      <p:ext uri="{BB962C8B-B14F-4D97-AF65-F5344CB8AC3E}">
        <p14:creationId xmlns:p14="http://schemas.microsoft.com/office/powerpoint/2010/main" val="7337152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rot="16200000">
            <a:off x="6591300" y="40005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smtClean="0">
                <a:solidFill>
                  <a:srgbClr val="002060"/>
                </a:solidFill>
              </a:rPr>
              <a:t>SH-153304-AA Apr 2013</a:t>
            </a:r>
            <a:endParaRPr lang="en-US" sz="1050" dirty="0">
              <a:solidFill>
                <a:srgbClr val="002060"/>
              </a:solidFill>
            </a:endParaRPr>
          </a:p>
        </p:txBody>
      </p:sp>
      <p:pic>
        <p:nvPicPr>
          <p:cNvPr id="6" name="LAA Thrombus TE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015036" y="1664675"/>
            <a:ext cx="4935064" cy="3701298"/>
          </a:xfrm>
          <a:prstGeom prst="rect">
            <a:avLst/>
          </a:prstGeom>
        </p:spPr>
      </p:pic>
      <p:sp>
        <p:nvSpPr>
          <p:cNvPr id="35842" name="Title 1"/>
          <p:cNvSpPr>
            <a:spLocks noGrp="1"/>
          </p:cNvSpPr>
          <p:nvPr>
            <p:ph type="title"/>
          </p:nvPr>
        </p:nvSpPr>
        <p:spPr>
          <a:xfrm>
            <a:off x="0" y="228600"/>
            <a:ext cx="8915400" cy="914400"/>
          </a:xfrm>
        </p:spPr>
        <p:txBody>
          <a:bodyPr>
            <a:noAutofit/>
          </a:bodyPr>
          <a:lstStyle/>
          <a:p>
            <a:pPr eaLnBrk="1" hangingPunct="1"/>
            <a:r>
              <a:rPr lang="en-US" sz="3100" b="1" dirty="0" smtClean="0"/>
              <a:t>More than 90% </a:t>
            </a:r>
            <a:r>
              <a:rPr lang="en-US" sz="3100" dirty="0" smtClean="0"/>
              <a:t>of thrombus in non-</a:t>
            </a:r>
            <a:r>
              <a:rPr lang="en-US" sz="3100" dirty="0" err="1" smtClean="0"/>
              <a:t>valvular</a:t>
            </a:r>
            <a:r>
              <a:rPr lang="en-US" sz="3100" dirty="0" smtClean="0"/>
              <a:t> AF patients originates in the left atrial appendage (LAA)</a:t>
            </a:r>
            <a:r>
              <a:rPr lang="en-US" sz="3100" baseline="30000" dirty="0"/>
              <a:t>6</a:t>
            </a:r>
            <a:endParaRPr lang="en-US" sz="3100" baseline="30000" dirty="0" smtClean="0"/>
          </a:p>
        </p:txBody>
      </p:sp>
      <p:sp>
        <p:nvSpPr>
          <p:cNvPr id="17" name="Text Box 5"/>
          <p:cNvSpPr txBox="1">
            <a:spLocks noChangeArrowheads="1"/>
          </p:cNvSpPr>
          <p:nvPr/>
        </p:nvSpPr>
        <p:spPr bwMode="auto">
          <a:xfrm>
            <a:off x="0" y="6415854"/>
            <a:ext cx="46746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Helvetica" pitchFamily="34" charset="0"/>
                <a:cs typeface="Arial" charset="0"/>
              </a:defRPr>
            </a:lvl1pPr>
            <a:lvl2pPr marL="742950" indent="-285750" eaLnBrk="0" hangingPunct="0">
              <a:defRPr sz="2000">
                <a:solidFill>
                  <a:schemeClr val="tx1"/>
                </a:solidFill>
                <a:latin typeface="Helvetica" pitchFamily="34" charset="0"/>
                <a:cs typeface="Arial" charset="0"/>
              </a:defRPr>
            </a:lvl2pPr>
            <a:lvl3pPr marL="1143000" indent="-228600" eaLnBrk="0" hangingPunct="0">
              <a:defRPr sz="2000">
                <a:solidFill>
                  <a:schemeClr val="tx1"/>
                </a:solidFill>
                <a:latin typeface="Helvetica" pitchFamily="34" charset="0"/>
                <a:cs typeface="Arial" charset="0"/>
              </a:defRPr>
            </a:lvl3pPr>
            <a:lvl4pPr marL="1600200" indent="-228600" eaLnBrk="0" hangingPunct="0">
              <a:defRPr sz="2000">
                <a:solidFill>
                  <a:schemeClr val="tx1"/>
                </a:solidFill>
                <a:latin typeface="Helvetica" pitchFamily="34" charset="0"/>
                <a:cs typeface="Arial" charset="0"/>
              </a:defRPr>
            </a:lvl4pPr>
            <a:lvl5pPr marL="2057400" indent="-228600" eaLnBrk="0" hangingPunct="0">
              <a:defRPr sz="2000">
                <a:solidFill>
                  <a:schemeClr val="tx1"/>
                </a:solidFill>
                <a:latin typeface="Helvetica" pitchFamily="34" charset="0"/>
                <a:cs typeface="Arial" charset="0"/>
              </a:defRPr>
            </a:lvl5pPr>
            <a:lvl6pPr marL="2514600" indent="-228600" eaLnBrk="0" fontAlgn="base" hangingPunct="0">
              <a:spcBef>
                <a:spcPct val="0"/>
              </a:spcBef>
              <a:spcAft>
                <a:spcPct val="0"/>
              </a:spcAft>
              <a:defRPr sz="2000">
                <a:solidFill>
                  <a:schemeClr val="tx1"/>
                </a:solidFill>
                <a:latin typeface="Helvetica" pitchFamily="34" charset="0"/>
                <a:cs typeface="Arial" charset="0"/>
              </a:defRPr>
            </a:lvl6pPr>
            <a:lvl7pPr marL="2971800" indent="-228600" eaLnBrk="0" fontAlgn="base" hangingPunct="0">
              <a:spcBef>
                <a:spcPct val="0"/>
              </a:spcBef>
              <a:spcAft>
                <a:spcPct val="0"/>
              </a:spcAft>
              <a:defRPr sz="2000">
                <a:solidFill>
                  <a:schemeClr val="tx1"/>
                </a:solidFill>
                <a:latin typeface="Helvetica" pitchFamily="34" charset="0"/>
                <a:cs typeface="Arial" charset="0"/>
              </a:defRPr>
            </a:lvl7pPr>
            <a:lvl8pPr marL="3429000" indent="-228600" eaLnBrk="0" fontAlgn="base" hangingPunct="0">
              <a:spcBef>
                <a:spcPct val="0"/>
              </a:spcBef>
              <a:spcAft>
                <a:spcPct val="0"/>
              </a:spcAft>
              <a:defRPr sz="2000">
                <a:solidFill>
                  <a:schemeClr val="tx1"/>
                </a:solidFill>
                <a:latin typeface="Helvetica" pitchFamily="34" charset="0"/>
                <a:cs typeface="Arial" charset="0"/>
              </a:defRPr>
            </a:lvl8pPr>
            <a:lvl9pPr marL="3886200" indent="-228600" eaLnBrk="0" fontAlgn="base" hangingPunct="0">
              <a:spcBef>
                <a:spcPct val="0"/>
              </a:spcBef>
              <a:spcAft>
                <a:spcPct val="0"/>
              </a:spcAft>
              <a:defRPr sz="2000">
                <a:solidFill>
                  <a:schemeClr val="tx1"/>
                </a:solidFill>
                <a:latin typeface="Helvetica" pitchFamily="34" charset="0"/>
                <a:cs typeface="Arial" charset="0"/>
              </a:defRPr>
            </a:lvl9pPr>
          </a:lstStyle>
          <a:p>
            <a:pPr eaLnBrk="1" fontAlgn="base" hangingPunct="1">
              <a:spcBef>
                <a:spcPct val="0"/>
              </a:spcBef>
              <a:spcAft>
                <a:spcPct val="0"/>
              </a:spcAft>
            </a:pPr>
            <a:r>
              <a:rPr lang="en-US" sz="1000" baseline="30000" dirty="0" smtClean="0">
                <a:solidFill>
                  <a:srgbClr val="FFFFFF"/>
                </a:solidFill>
                <a:latin typeface="Lucida Sans Unicode"/>
                <a:ea typeface="ＭＳ Ｐゴシック" pitchFamily="34" charset="-128"/>
              </a:rPr>
              <a:t>1</a:t>
            </a:r>
            <a:r>
              <a:rPr lang="en-US" sz="1000" dirty="0" smtClean="0">
                <a:solidFill>
                  <a:srgbClr val="FFFFFF"/>
                </a:solidFill>
                <a:latin typeface="Lucida Sans Unicode"/>
                <a:ea typeface="ＭＳ Ｐゴシック" pitchFamily="34" charset="-128"/>
              </a:rPr>
              <a:t> Blackshear JL</a:t>
            </a:r>
            <a:r>
              <a:rPr lang="en-US" sz="1000" dirty="0">
                <a:solidFill>
                  <a:srgbClr val="FFFFFF"/>
                </a:solidFill>
                <a:latin typeface="Lucida Sans Unicode"/>
                <a:ea typeface="ＭＳ Ｐゴシック" pitchFamily="34" charset="-128"/>
              </a:rPr>
              <a:t>. Odell </a:t>
            </a:r>
            <a:r>
              <a:rPr lang="en-US" sz="1000" dirty="0" smtClean="0">
                <a:solidFill>
                  <a:srgbClr val="FFFFFF"/>
                </a:solidFill>
                <a:latin typeface="Lucida Sans Unicode"/>
                <a:ea typeface="ＭＳ Ｐゴシック" pitchFamily="34" charset="-128"/>
              </a:rPr>
              <a:t>JA</a:t>
            </a:r>
            <a:r>
              <a:rPr lang="en-US" sz="1000" i="1" dirty="0">
                <a:solidFill>
                  <a:srgbClr val="FFFFFF"/>
                </a:solidFill>
                <a:latin typeface="Lucida Sans Unicode"/>
                <a:ea typeface="ＭＳ Ｐゴシック" pitchFamily="34" charset="-128"/>
              </a:rPr>
              <a:t>., Annals of Thoracic </a:t>
            </a:r>
            <a:r>
              <a:rPr lang="en-US" sz="1000" i="1" dirty="0" smtClean="0">
                <a:solidFill>
                  <a:srgbClr val="FFFFFF"/>
                </a:solidFill>
                <a:latin typeface="Lucida Sans Unicode"/>
                <a:ea typeface="ＭＳ Ｐゴシック" pitchFamily="34" charset="-128"/>
              </a:rPr>
              <a:t>Surgery.</a:t>
            </a:r>
            <a:r>
              <a:rPr lang="en-US" sz="1000" dirty="0" smtClean="0">
                <a:solidFill>
                  <a:srgbClr val="FFFFFF"/>
                </a:solidFill>
                <a:latin typeface="Lucida Sans Unicode"/>
                <a:ea typeface="ＭＳ Ｐゴシック" pitchFamily="34" charset="-128"/>
              </a:rPr>
              <a:t> </a:t>
            </a:r>
            <a:r>
              <a:rPr lang="en-US" sz="1000" dirty="0">
                <a:solidFill>
                  <a:srgbClr val="FFFFFF"/>
                </a:solidFill>
                <a:latin typeface="Lucida Sans Unicode"/>
                <a:ea typeface="ＭＳ Ｐゴシック" pitchFamily="34" charset="-128"/>
              </a:rPr>
              <a:t>1996;61:755-759</a:t>
            </a:r>
          </a:p>
        </p:txBody>
      </p:sp>
      <p:sp>
        <p:nvSpPr>
          <p:cNvPr id="2" name="Rectangle 1"/>
          <p:cNvSpPr/>
          <p:nvPr/>
        </p:nvSpPr>
        <p:spPr>
          <a:xfrm>
            <a:off x="137306" y="1316503"/>
            <a:ext cx="3725701" cy="646331"/>
          </a:xfrm>
          <a:prstGeom prst="rect">
            <a:avLst/>
          </a:prstGeom>
        </p:spPr>
        <p:txBody>
          <a:bodyPr wrap="square">
            <a:spAutoFit/>
          </a:bodyPr>
          <a:lstStyle/>
          <a:p>
            <a:pPr marL="0" lvl="2" algn="ctr" fontAlgn="base">
              <a:spcBef>
                <a:spcPct val="0"/>
              </a:spcBef>
              <a:spcAft>
                <a:spcPct val="0"/>
              </a:spcAft>
              <a:defRPr/>
            </a:pPr>
            <a:r>
              <a:rPr lang="en-US" dirty="0" smtClean="0">
                <a:ea typeface="ＭＳ Ｐゴシック" pitchFamily="34" charset="-128"/>
              </a:rPr>
              <a:t>Fibrillation </a:t>
            </a:r>
            <a:r>
              <a:rPr lang="en-US" dirty="0">
                <a:ea typeface="ＭＳ Ｐゴシック" pitchFamily="34" charset="-128"/>
              </a:rPr>
              <a:t>causes blood to stagnate in the </a:t>
            </a:r>
            <a:r>
              <a:rPr lang="en-US" dirty="0" smtClean="0">
                <a:ea typeface="ＭＳ Ｐゴシック" pitchFamily="34" charset="-128"/>
              </a:rPr>
              <a:t>LAA</a:t>
            </a:r>
            <a:endParaRPr lang="en-US" dirty="0">
              <a:ea typeface="ＭＳ Ｐゴシック" pitchFamily="34" charset="-128"/>
            </a:endParaRPr>
          </a:p>
        </p:txBody>
      </p:sp>
      <p:sp>
        <p:nvSpPr>
          <p:cNvPr id="3" name="Rectangle 2"/>
          <p:cNvSpPr/>
          <p:nvPr/>
        </p:nvSpPr>
        <p:spPr>
          <a:xfrm>
            <a:off x="170532" y="2529870"/>
            <a:ext cx="3809335" cy="923330"/>
          </a:xfrm>
          <a:prstGeom prst="rect">
            <a:avLst/>
          </a:prstGeom>
        </p:spPr>
        <p:txBody>
          <a:bodyPr wrap="square">
            <a:spAutoFit/>
          </a:bodyPr>
          <a:lstStyle/>
          <a:p>
            <a:pPr marL="0" lvl="2" algn="ctr" fontAlgn="base">
              <a:spcBef>
                <a:spcPct val="0"/>
              </a:spcBef>
              <a:spcAft>
                <a:spcPct val="0"/>
              </a:spcAft>
              <a:defRPr/>
            </a:pPr>
            <a:r>
              <a:rPr lang="en-US" dirty="0">
                <a:ea typeface="ＭＳ Ｐゴシック" pitchFamily="34" charset="-128"/>
              </a:rPr>
              <a:t>The stagnant blood becomes an ideal environment for a thrombus or blood clot to form</a:t>
            </a:r>
          </a:p>
        </p:txBody>
      </p:sp>
      <p:sp>
        <p:nvSpPr>
          <p:cNvPr id="4" name="Rectangle 3"/>
          <p:cNvSpPr/>
          <p:nvPr/>
        </p:nvSpPr>
        <p:spPr>
          <a:xfrm>
            <a:off x="137306" y="3963809"/>
            <a:ext cx="3713356" cy="923330"/>
          </a:xfrm>
          <a:prstGeom prst="rect">
            <a:avLst/>
          </a:prstGeom>
        </p:spPr>
        <p:txBody>
          <a:bodyPr wrap="square">
            <a:spAutoFit/>
          </a:bodyPr>
          <a:lstStyle/>
          <a:p>
            <a:pPr marL="0" lvl="2" algn="ctr" fontAlgn="base">
              <a:spcBef>
                <a:spcPct val="0"/>
              </a:spcBef>
              <a:spcAft>
                <a:spcPct val="0"/>
              </a:spcAft>
              <a:defRPr/>
            </a:pPr>
            <a:r>
              <a:rPr lang="en-US" dirty="0">
                <a:ea typeface="ＭＳ Ｐゴシック" pitchFamily="34" charset="-128"/>
              </a:rPr>
              <a:t>The blood clot, or portion of it, dislodges from the LAA and travels through arterial system</a:t>
            </a:r>
          </a:p>
        </p:txBody>
      </p:sp>
      <p:sp>
        <p:nvSpPr>
          <p:cNvPr id="5" name="Rectangle 4"/>
          <p:cNvSpPr/>
          <p:nvPr/>
        </p:nvSpPr>
        <p:spPr>
          <a:xfrm>
            <a:off x="122066" y="5276671"/>
            <a:ext cx="3803163" cy="923330"/>
          </a:xfrm>
          <a:prstGeom prst="rect">
            <a:avLst/>
          </a:prstGeom>
        </p:spPr>
        <p:txBody>
          <a:bodyPr wrap="square">
            <a:spAutoFit/>
          </a:bodyPr>
          <a:lstStyle/>
          <a:p>
            <a:pPr marL="0" lvl="2" algn="ctr" fontAlgn="base">
              <a:spcBef>
                <a:spcPct val="0"/>
              </a:spcBef>
              <a:spcAft>
                <a:spcPct val="0"/>
              </a:spcAft>
              <a:defRPr/>
            </a:pPr>
            <a:r>
              <a:rPr lang="en-US" dirty="0">
                <a:ea typeface="ＭＳ Ｐゴシック" pitchFamily="34" charset="-128"/>
              </a:rPr>
              <a:t>The embolism lodges itself in the blood vessels of the brain, restricting blood flow and causing a stroke</a:t>
            </a:r>
          </a:p>
        </p:txBody>
      </p:sp>
      <p:cxnSp>
        <p:nvCxnSpPr>
          <p:cNvPr id="16" name="Straight Arrow Connector 15"/>
          <p:cNvCxnSpPr/>
          <p:nvPr/>
        </p:nvCxnSpPr>
        <p:spPr>
          <a:xfrm flipH="1" flipV="1">
            <a:off x="6735337" y="3824868"/>
            <a:ext cx="1355063" cy="587494"/>
          </a:xfrm>
          <a:prstGeom prst="straightConnector1">
            <a:avLst/>
          </a:prstGeom>
          <a:ln w="38100">
            <a:solidFill>
              <a:schemeClr val="bg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95732" y="2061638"/>
            <a:ext cx="0" cy="448724"/>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9" name="Text Box 4"/>
          <p:cNvSpPr txBox="1">
            <a:spLocks noChangeArrowheads="1"/>
          </p:cNvSpPr>
          <p:nvPr/>
        </p:nvSpPr>
        <p:spPr bwMode="auto">
          <a:xfrm>
            <a:off x="5008092" y="5377615"/>
            <a:ext cx="34608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eaLnBrk="0" hangingPunct="0">
              <a:defRPr sz="2400">
                <a:solidFill>
                  <a:schemeClr val="bg1"/>
                </a:solidFill>
                <a:latin typeface="Lucida Sans Unicode" pitchFamily="34" charset="0"/>
                <a:cs typeface="Arial" charset="0"/>
              </a:defRPr>
            </a:lvl1pPr>
            <a:lvl2pPr marL="37931725" indent="-37474525" eaLnBrk="0" hangingPunct="0">
              <a:defRPr sz="2400">
                <a:solidFill>
                  <a:schemeClr val="bg1"/>
                </a:solidFill>
                <a:latin typeface="Lucida Sans Unicode" pitchFamily="34" charset="0"/>
                <a:cs typeface="Arial" charset="0"/>
              </a:defRPr>
            </a:lvl2pPr>
            <a:lvl3pPr eaLnBrk="0" hangingPunct="0">
              <a:defRPr sz="2400">
                <a:solidFill>
                  <a:schemeClr val="bg1"/>
                </a:solidFill>
                <a:latin typeface="Lucida Sans Unicode" pitchFamily="34" charset="0"/>
                <a:cs typeface="Arial" charset="0"/>
              </a:defRPr>
            </a:lvl3pPr>
            <a:lvl4pPr eaLnBrk="0" hangingPunct="0">
              <a:defRPr sz="2400">
                <a:solidFill>
                  <a:schemeClr val="bg1"/>
                </a:solidFill>
                <a:latin typeface="Lucida Sans Unicode" pitchFamily="34" charset="0"/>
                <a:cs typeface="Arial" charset="0"/>
              </a:defRPr>
            </a:lvl4pPr>
            <a:lvl5pPr eaLnBrk="0" hangingPunct="0">
              <a:defRPr sz="2400">
                <a:solidFill>
                  <a:schemeClr val="bg1"/>
                </a:solidFill>
                <a:latin typeface="Lucida Sans Unicode" pitchFamily="34" charset="0"/>
                <a:cs typeface="Arial" charset="0"/>
              </a:defRPr>
            </a:lvl5pPr>
            <a:lvl6pPr marL="457200" eaLnBrk="0" fontAlgn="base" hangingPunct="0">
              <a:spcBef>
                <a:spcPct val="0"/>
              </a:spcBef>
              <a:spcAft>
                <a:spcPct val="0"/>
              </a:spcAft>
              <a:defRPr sz="2400">
                <a:solidFill>
                  <a:schemeClr val="bg1"/>
                </a:solidFill>
                <a:latin typeface="Lucida Sans Unicode" pitchFamily="34" charset="0"/>
                <a:cs typeface="Arial" charset="0"/>
              </a:defRPr>
            </a:lvl6pPr>
            <a:lvl7pPr marL="914400" eaLnBrk="0" fontAlgn="base" hangingPunct="0">
              <a:spcBef>
                <a:spcPct val="0"/>
              </a:spcBef>
              <a:spcAft>
                <a:spcPct val="0"/>
              </a:spcAft>
              <a:defRPr sz="2400">
                <a:solidFill>
                  <a:schemeClr val="bg1"/>
                </a:solidFill>
                <a:latin typeface="Lucida Sans Unicode" pitchFamily="34" charset="0"/>
                <a:cs typeface="Arial" charset="0"/>
              </a:defRPr>
            </a:lvl7pPr>
            <a:lvl8pPr marL="1371600" eaLnBrk="0" fontAlgn="base" hangingPunct="0">
              <a:spcBef>
                <a:spcPct val="0"/>
              </a:spcBef>
              <a:spcAft>
                <a:spcPct val="0"/>
              </a:spcAft>
              <a:defRPr sz="2400">
                <a:solidFill>
                  <a:schemeClr val="bg1"/>
                </a:solidFill>
                <a:latin typeface="Lucida Sans Unicode" pitchFamily="34" charset="0"/>
                <a:cs typeface="Arial" charset="0"/>
              </a:defRPr>
            </a:lvl8pPr>
            <a:lvl9pPr marL="1828800" eaLnBrk="0" fontAlgn="base" hangingPunct="0">
              <a:spcBef>
                <a:spcPct val="0"/>
              </a:spcBef>
              <a:spcAft>
                <a:spcPct val="0"/>
              </a:spcAft>
              <a:defRPr sz="2400">
                <a:solidFill>
                  <a:schemeClr val="bg1"/>
                </a:solidFill>
                <a:latin typeface="Lucida Sans Unicode" pitchFamily="34" charset="0"/>
                <a:cs typeface="Arial" charset="0"/>
              </a:defRPr>
            </a:lvl9pPr>
          </a:lstStyle>
          <a:p>
            <a:pPr eaLnBrk="1" fontAlgn="base" hangingPunct="1">
              <a:spcBef>
                <a:spcPct val="0"/>
              </a:spcBef>
              <a:spcAft>
                <a:spcPct val="0"/>
              </a:spcAft>
            </a:pPr>
            <a:r>
              <a:rPr lang="en-US" sz="1200" dirty="0">
                <a:solidFill>
                  <a:srgbClr val="FFFFFF"/>
                </a:solidFill>
                <a:latin typeface="Lucida Sans Unicode"/>
                <a:ea typeface="ＭＳ Ｐゴシック" pitchFamily="34" charset="-128"/>
              </a:rPr>
              <a:t>Images </a:t>
            </a:r>
            <a:r>
              <a:rPr lang="en-US" sz="1200" dirty="0" smtClean="0">
                <a:solidFill>
                  <a:srgbClr val="FFFFFF"/>
                </a:solidFill>
                <a:latin typeface="Lucida Sans Unicode"/>
                <a:ea typeface="ＭＳ Ｐゴシック" pitchFamily="34" charset="-128"/>
              </a:rPr>
              <a:t>on </a:t>
            </a:r>
            <a:r>
              <a:rPr lang="en-US" sz="1200" dirty="0">
                <a:solidFill>
                  <a:srgbClr val="FFFFFF"/>
                </a:solidFill>
                <a:latin typeface="Lucida Sans Unicode"/>
                <a:ea typeface="ＭＳ Ｐゴシック" pitchFamily="34" charset="-128"/>
              </a:rPr>
              <a:t>file at Boston Scientific Corporation</a:t>
            </a:r>
          </a:p>
        </p:txBody>
      </p:sp>
      <p:sp>
        <p:nvSpPr>
          <p:cNvPr id="20" name="Text Box 7"/>
          <p:cNvSpPr txBox="1">
            <a:spLocks noChangeArrowheads="1"/>
          </p:cNvSpPr>
          <p:nvPr/>
        </p:nvSpPr>
        <p:spPr bwMode="auto">
          <a:xfrm>
            <a:off x="7376818" y="4402314"/>
            <a:ext cx="1427163" cy="708025"/>
          </a:xfrm>
          <a:prstGeom prst="rect">
            <a:avLst/>
          </a:prstGeom>
          <a:solidFill>
            <a:schemeClr val="accent4"/>
          </a:solidFill>
          <a:ln w="31750" algn="ctr">
            <a:noFill/>
            <a:miter lim="800000"/>
            <a:headEnd/>
            <a:tailEnd/>
          </a:ln>
          <a:scene3d>
            <a:camera prst="orthographicFront"/>
            <a:lightRig rig="threePt" dir="t"/>
          </a:scene3d>
          <a:sp3d>
            <a:bevelT/>
          </a:sp3d>
        </p:spPr>
        <p:txBody>
          <a:bodyPr lIns="82058" tIns="41029" rIns="82058" bIns="41029" anchor="ctr"/>
          <a:lstStyle/>
          <a:p>
            <a:pPr algn="ctr">
              <a:spcBef>
                <a:spcPct val="50000"/>
              </a:spcBef>
              <a:defRPr/>
            </a:pPr>
            <a:r>
              <a:rPr lang="en-US" sz="1600" b="1" kern="0" dirty="0">
                <a:solidFill>
                  <a:srgbClr val="EEECE1"/>
                </a:solidFill>
                <a:ea typeface="ＭＳ Ｐゴシック" pitchFamily="34" charset="-128"/>
              </a:rPr>
              <a:t>Thrombus in the LAA</a:t>
            </a:r>
          </a:p>
        </p:txBody>
      </p:sp>
      <p:cxnSp>
        <p:nvCxnSpPr>
          <p:cNvPr id="15" name="Straight Arrow Connector 14"/>
          <p:cNvCxnSpPr/>
          <p:nvPr/>
        </p:nvCxnSpPr>
        <p:spPr>
          <a:xfrm>
            <a:off x="2075199" y="3498207"/>
            <a:ext cx="0" cy="448724"/>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133600" y="4809076"/>
            <a:ext cx="0" cy="448724"/>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334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p:nvSpPr>
        <p:spPr>
          <a:xfrm>
            <a:off x="4572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prstClr val="white">
                    <a:lumMod val="50000"/>
                  </a:prstClr>
                </a:solidFill>
              </a:rPr>
              <a:t>Refer to glossary for reference of supporting data</a:t>
            </a:r>
            <a:endParaRPr lang="en-US" sz="1100" dirty="0">
              <a:solidFill>
                <a:prstClr val="white"/>
              </a:solidFill>
            </a:endParaRPr>
          </a:p>
        </p:txBody>
      </p:sp>
      <p:pic>
        <p:nvPicPr>
          <p:cNvPr id="23" name="Picture 22"/>
          <p:cNvPicPr>
            <a:picLocks noChangeAspect="1"/>
          </p:cNvPicPr>
          <p:nvPr/>
        </p:nvPicPr>
        <p:blipFill rotWithShape="1">
          <a:blip r:embed="rId6"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26" name="TextBox 2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27" name="TextBox 26"/>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960786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6"/>
                                        </p:tgtEl>
                                      </p:cBhvr>
                                    </p:cmd>
                                  </p:childTnLst>
                                </p:cTn>
                              </p:par>
                            </p:childTnLst>
                          </p:cTn>
                        </p:par>
                      </p:childTnLst>
                    </p:cTn>
                  </p:par>
                </p:childTnLst>
              </p:cTn>
              <p:nextCondLst>
                <p:cond evt="onClick" delay="0">
                  <p:tgtEl>
                    <p:spTgt spid="6"/>
                  </p:tgtEl>
                </p:cond>
              </p:nextCondLst>
            </p:seq>
          </p:childTnLst>
        </p:cTn>
      </p:par>
    </p:tnLst>
    <p:bldLst>
      <p:bldP spid="20"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6781800" cy="838200"/>
          </a:xfrm>
        </p:spPr>
        <p:txBody>
          <a:bodyPr>
            <a:noAutofit/>
          </a:bodyPr>
          <a:lstStyle/>
          <a:p>
            <a:r>
              <a:rPr lang="en-US" sz="2300" dirty="0"/>
              <a:t>Connection Between Non-Valvular AF-Related </a:t>
            </a:r>
            <a:r>
              <a:rPr lang="en-US" sz="2300" dirty="0" smtClean="0"/>
              <a:t>Stroke </a:t>
            </a:r>
            <a:r>
              <a:rPr lang="en-US" sz="2300" dirty="0"/>
              <a:t>and the Left Atrial Appendage</a:t>
            </a:r>
          </a:p>
        </p:txBody>
      </p:sp>
      <p:sp>
        <p:nvSpPr>
          <p:cNvPr id="4" name="Rectangle 10"/>
          <p:cNvSpPr>
            <a:spLocks noChangeArrowheads="1"/>
          </p:cNvSpPr>
          <p:nvPr/>
        </p:nvSpPr>
        <p:spPr bwMode="auto">
          <a:xfrm>
            <a:off x="577418" y="1680744"/>
            <a:ext cx="8109382" cy="681456"/>
          </a:xfrm>
          <a:prstGeom prst="roundRect">
            <a:avLst/>
          </a:prstGeom>
          <a:solidFill>
            <a:srgbClr val="00467F"/>
          </a:solidFill>
          <a:ln w="9525">
            <a:noFill/>
            <a:miter lim="800000"/>
            <a:headEnd/>
            <a:tailEnd/>
          </a:ln>
          <a:effectLst>
            <a:outerShdw blurRad="50800" dist="38100" dir="2700000" algn="tl" rotWithShape="0">
              <a:prstClr val="black">
                <a:alpha val="40000"/>
              </a:prstClr>
            </a:outerShdw>
          </a:effectLst>
          <a:scene3d>
            <a:camera prst="orthographicFront"/>
            <a:lightRig rig="threePt" dir="t"/>
          </a:scene3d>
          <a:sp3d>
            <a:bevelT w="63500"/>
          </a:sp3d>
        </p:spPr>
        <p:txBody>
          <a:bodyPr wrap="square" lIns="63996" tIns="31998" rIns="63996" bIns="31998" anchor="ctr"/>
          <a:lstStyle/>
          <a:p>
            <a:pPr algn="ctr" fontAlgn="base">
              <a:lnSpc>
                <a:spcPct val="90000"/>
              </a:lnSpc>
              <a:spcBef>
                <a:spcPct val="0"/>
              </a:spcBef>
              <a:spcAft>
                <a:spcPct val="0"/>
              </a:spcAft>
              <a:defRPr/>
            </a:pPr>
            <a:r>
              <a:rPr lang="en-US" sz="2000" b="1" dirty="0" smtClean="0">
                <a:solidFill>
                  <a:srgbClr val="F2F2F2"/>
                </a:solidFill>
                <a:latin typeface="ITC Officina Serif"/>
              </a:rPr>
              <a:t>AF Creates Environment  for Thrombus Formation in Left Atrium</a:t>
            </a:r>
            <a:endParaRPr lang="en-US" sz="2000" b="1" baseline="30000" dirty="0">
              <a:solidFill>
                <a:srgbClr val="F2F2F2"/>
              </a:solidFill>
              <a:latin typeface="ITC Officina Serif"/>
            </a:endParaRPr>
          </a:p>
        </p:txBody>
      </p:sp>
      <p:sp>
        <p:nvSpPr>
          <p:cNvPr id="5" name="Text Box 5"/>
          <p:cNvSpPr txBox="1">
            <a:spLocks noChangeArrowheads="1"/>
          </p:cNvSpPr>
          <p:nvPr/>
        </p:nvSpPr>
        <p:spPr bwMode="auto">
          <a:xfrm>
            <a:off x="0" y="6243935"/>
            <a:ext cx="51989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Helvetica" pitchFamily="34" charset="0"/>
                <a:cs typeface="Arial" charset="0"/>
              </a:defRPr>
            </a:lvl1pPr>
            <a:lvl2pPr marL="742950" indent="-285750" eaLnBrk="0" hangingPunct="0">
              <a:defRPr sz="2000">
                <a:solidFill>
                  <a:schemeClr val="tx1"/>
                </a:solidFill>
                <a:latin typeface="Helvetica" pitchFamily="34" charset="0"/>
                <a:cs typeface="Arial" charset="0"/>
              </a:defRPr>
            </a:lvl2pPr>
            <a:lvl3pPr marL="1143000" indent="-228600" eaLnBrk="0" hangingPunct="0">
              <a:defRPr sz="2000">
                <a:solidFill>
                  <a:schemeClr val="tx1"/>
                </a:solidFill>
                <a:latin typeface="Helvetica" pitchFamily="34" charset="0"/>
                <a:cs typeface="Arial" charset="0"/>
              </a:defRPr>
            </a:lvl3pPr>
            <a:lvl4pPr marL="1600200" indent="-228600" eaLnBrk="0" hangingPunct="0">
              <a:defRPr sz="2000">
                <a:solidFill>
                  <a:schemeClr val="tx1"/>
                </a:solidFill>
                <a:latin typeface="Helvetica" pitchFamily="34" charset="0"/>
                <a:cs typeface="Arial" charset="0"/>
              </a:defRPr>
            </a:lvl4pPr>
            <a:lvl5pPr marL="2057400" indent="-228600" eaLnBrk="0" hangingPunct="0">
              <a:defRPr sz="2000">
                <a:solidFill>
                  <a:schemeClr val="tx1"/>
                </a:solidFill>
                <a:latin typeface="Helvetica" pitchFamily="34" charset="0"/>
                <a:cs typeface="Arial" charset="0"/>
              </a:defRPr>
            </a:lvl5pPr>
            <a:lvl6pPr marL="2514600" indent="-228600" eaLnBrk="0" fontAlgn="base" hangingPunct="0">
              <a:spcBef>
                <a:spcPct val="0"/>
              </a:spcBef>
              <a:spcAft>
                <a:spcPct val="0"/>
              </a:spcAft>
              <a:defRPr sz="2000">
                <a:solidFill>
                  <a:schemeClr val="tx1"/>
                </a:solidFill>
                <a:latin typeface="Helvetica" pitchFamily="34" charset="0"/>
                <a:cs typeface="Arial" charset="0"/>
              </a:defRPr>
            </a:lvl6pPr>
            <a:lvl7pPr marL="2971800" indent="-228600" eaLnBrk="0" fontAlgn="base" hangingPunct="0">
              <a:spcBef>
                <a:spcPct val="0"/>
              </a:spcBef>
              <a:spcAft>
                <a:spcPct val="0"/>
              </a:spcAft>
              <a:defRPr sz="2000">
                <a:solidFill>
                  <a:schemeClr val="tx1"/>
                </a:solidFill>
                <a:latin typeface="Helvetica" pitchFamily="34" charset="0"/>
                <a:cs typeface="Arial" charset="0"/>
              </a:defRPr>
            </a:lvl7pPr>
            <a:lvl8pPr marL="3429000" indent="-228600" eaLnBrk="0" fontAlgn="base" hangingPunct="0">
              <a:spcBef>
                <a:spcPct val="0"/>
              </a:spcBef>
              <a:spcAft>
                <a:spcPct val="0"/>
              </a:spcAft>
              <a:defRPr sz="2000">
                <a:solidFill>
                  <a:schemeClr val="tx1"/>
                </a:solidFill>
                <a:latin typeface="Helvetica" pitchFamily="34" charset="0"/>
                <a:cs typeface="Arial" charset="0"/>
              </a:defRPr>
            </a:lvl8pPr>
            <a:lvl9pPr marL="3886200" indent="-228600" eaLnBrk="0" fontAlgn="base" hangingPunct="0">
              <a:spcBef>
                <a:spcPct val="0"/>
              </a:spcBef>
              <a:spcAft>
                <a:spcPct val="0"/>
              </a:spcAft>
              <a:defRPr sz="2000">
                <a:solidFill>
                  <a:schemeClr val="tx1"/>
                </a:solidFill>
                <a:latin typeface="Helvetica" pitchFamily="34" charset="0"/>
                <a:cs typeface="Arial" charset="0"/>
              </a:defRPr>
            </a:lvl9pPr>
          </a:lstStyle>
          <a:p>
            <a:pPr eaLnBrk="1" hangingPunct="1"/>
            <a:r>
              <a:rPr lang="en-US" sz="800" dirty="0" smtClean="0">
                <a:solidFill>
                  <a:srgbClr val="6A737B">
                    <a:lumMod val="75000"/>
                  </a:srgbClr>
                </a:solidFill>
                <a:latin typeface="ITC Officina Serif"/>
                <a:cs typeface="Lucida Sans Unicode" pitchFamily="34" charset="0"/>
              </a:rPr>
              <a:t>1. Stoddard et al. Am Heart J. (2003)</a:t>
            </a:r>
          </a:p>
          <a:p>
            <a:pPr eaLnBrk="1" hangingPunct="1"/>
            <a:r>
              <a:rPr lang="en-US" sz="800" dirty="0" smtClean="0">
                <a:solidFill>
                  <a:srgbClr val="6A737B">
                    <a:lumMod val="75000"/>
                  </a:srgbClr>
                </a:solidFill>
                <a:latin typeface="ITC Officina Serif"/>
                <a:cs typeface="Lucida Sans Unicode" pitchFamily="34" charset="0"/>
              </a:rPr>
              <a:t>2. Goldman et al. J Am </a:t>
            </a:r>
            <a:r>
              <a:rPr lang="en-US" sz="800" dirty="0" err="1" smtClean="0">
                <a:solidFill>
                  <a:srgbClr val="6A737B">
                    <a:lumMod val="75000"/>
                  </a:srgbClr>
                </a:solidFill>
                <a:latin typeface="ITC Officina Serif"/>
                <a:cs typeface="Lucida Sans Unicode" pitchFamily="34" charset="0"/>
              </a:rPr>
              <a:t>Soc</a:t>
            </a:r>
            <a:r>
              <a:rPr lang="en-US" sz="800" dirty="0" smtClean="0">
                <a:solidFill>
                  <a:srgbClr val="6A737B">
                    <a:lumMod val="75000"/>
                  </a:srgbClr>
                </a:solidFill>
                <a:latin typeface="ITC Officina Serif"/>
                <a:cs typeface="Lucida Sans Unicode" pitchFamily="34" charset="0"/>
              </a:rPr>
              <a:t> </a:t>
            </a:r>
            <a:r>
              <a:rPr lang="en-US" sz="800" dirty="0" err="1" smtClean="0">
                <a:solidFill>
                  <a:srgbClr val="6A737B">
                    <a:lumMod val="75000"/>
                  </a:srgbClr>
                </a:solidFill>
                <a:latin typeface="ITC Officina Serif"/>
                <a:cs typeface="Lucida Sans Unicode" pitchFamily="34" charset="0"/>
              </a:rPr>
              <a:t>Echocardiogr</a:t>
            </a:r>
            <a:r>
              <a:rPr lang="en-US" sz="800" dirty="0" smtClean="0">
                <a:solidFill>
                  <a:srgbClr val="6A737B">
                    <a:lumMod val="75000"/>
                  </a:srgbClr>
                </a:solidFill>
                <a:latin typeface="ITC Officina Serif"/>
                <a:cs typeface="Lucida Sans Unicode" pitchFamily="34" charset="0"/>
              </a:rPr>
              <a:t> (1999)</a:t>
            </a:r>
          </a:p>
          <a:p>
            <a:pPr eaLnBrk="1" hangingPunct="1"/>
            <a:r>
              <a:rPr lang="en-US" sz="800" dirty="0" smtClean="0">
                <a:solidFill>
                  <a:srgbClr val="6A737B">
                    <a:lumMod val="75000"/>
                  </a:srgbClr>
                </a:solidFill>
                <a:latin typeface="ITC Officina Serif"/>
                <a:cs typeface="Lucida Sans Unicode" pitchFamily="34" charset="0"/>
              </a:rPr>
              <a:t>3 Blackshear JL</a:t>
            </a:r>
            <a:r>
              <a:rPr lang="en-US" sz="800" dirty="0">
                <a:solidFill>
                  <a:srgbClr val="6A737B">
                    <a:lumMod val="75000"/>
                  </a:srgbClr>
                </a:solidFill>
                <a:latin typeface="ITC Officina Serif"/>
                <a:cs typeface="Lucida Sans Unicode" pitchFamily="34" charset="0"/>
              </a:rPr>
              <a:t>. Odell </a:t>
            </a:r>
            <a:r>
              <a:rPr lang="en-US" sz="800" dirty="0" smtClean="0">
                <a:solidFill>
                  <a:srgbClr val="6A737B">
                    <a:lumMod val="75000"/>
                  </a:srgbClr>
                </a:solidFill>
                <a:latin typeface="ITC Officina Serif"/>
                <a:cs typeface="Lucida Sans Unicode" pitchFamily="34" charset="0"/>
              </a:rPr>
              <a:t>JA</a:t>
            </a:r>
            <a:r>
              <a:rPr lang="en-US" sz="800" i="1" dirty="0">
                <a:solidFill>
                  <a:srgbClr val="6A737B">
                    <a:lumMod val="75000"/>
                  </a:srgbClr>
                </a:solidFill>
                <a:latin typeface="ITC Officina Serif"/>
                <a:cs typeface="Lucida Sans Unicode" pitchFamily="34" charset="0"/>
              </a:rPr>
              <a:t>., Annals of Thoracic </a:t>
            </a:r>
            <a:r>
              <a:rPr lang="en-US" sz="800" i="1" dirty="0" err="1" smtClean="0">
                <a:solidFill>
                  <a:srgbClr val="6A737B">
                    <a:lumMod val="75000"/>
                  </a:srgbClr>
                </a:solidFill>
                <a:latin typeface="ITC Officina Serif"/>
                <a:cs typeface="Lucida Sans Unicode" pitchFamily="34" charset="0"/>
              </a:rPr>
              <a:t>Surg</a:t>
            </a:r>
            <a:r>
              <a:rPr lang="en-US" sz="800" i="1" dirty="0" smtClean="0">
                <a:solidFill>
                  <a:srgbClr val="6A737B">
                    <a:lumMod val="75000"/>
                  </a:srgbClr>
                </a:solidFill>
                <a:latin typeface="ITC Officina Serif"/>
                <a:cs typeface="Lucida Sans Unicode" pitchFamily="34" charset="0"/>
              </a:rPr>
              <a:t> (</a:t>
            </a:r>
            <a:r>
              <a:rPr lang="en-US" sz="800" dirty="0" smtClean="0">
                <a:solidFill>
                  <a:srgbClr val="6A737B">
                    <a:lumMod val="75000"/>
                  </a:srgbClr>
                </a:solidFill>
                <a:latin typeface="ITC Officina Serif"/>
                <a:cs typeface="Lucida Sans Unicode" pitchFamily="34" charset="0"/>
              </a:rPr>
              <a:t>1996)</a:t>
            </a:r>
            <a:endParaRPr lang="en-US" sz="800" dirty="0">
              <a:solidFill>
                <a:srgbClr val="6A737B">
                  <a:lumMod val="75000"/>
                </a:srgbClr>
              </a:solidFill>
              <a:latin typeface="ITC Officina Serif"/>
              <a:cs typeface="Lucida Sans Unicode" pitchFamily="34" charset="0"/>
            </a:endParaRPr>
          </a:p>
        </p:txBody>
      </p:sp>
      <p:pic>
        <p:nvPicPr>
          <p:cNvPr id="6" name="LAA Thrombus TE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14800" y="2491545"/>
            <a:ext cx="4805940" cy="3604455"/>
          </a:xfrm>
          <a:prstGeom prst="rect">
            <a:avLst/>
          </a:prstGeom>
        </p:spPr>
      </p:pic>
      <p:sp>
        <p:nvSpPr>
          <p:cNvPr id="7" name="TextBox 6"/>
          <p:cNvSpPr txBox="1"/>
          <p:nvPr/>
        </p:nvSpPr>
        <p:spPr>
          <a:xfrm>
            <a:off x="76200" y="2554558"/>
            <a:ext cx="4038600"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solidFill>
                  <a:srgbClr val="6A737B">
                    <a:lumMod val="75000"/>
                  </a:srgbClr>
                </a:solidFill>
                <a:latin typeface="ITC Officina Serif"/>
              </a:rPr>
              <a:t>Stasis-related LA thrombus is a predictor of TIA</a:t>
            </a:r>
            <a:r>
              <a:rPr lang="en-US" sz="2000" baseline="30000" dirty="0" smtClean="0">
                <a:solidFill>
                  <a:srgbClr val="6A737B">
                    <a:lumMod val="75000"/>
                  </a:srgbClr>
                </a:solidFill>
                <a:latin typeface="ITC Officina Serif"/>
              </a:rPr>
              <a:t>1</a:t>
            </a:r>
            <a:r>
              <a:rPr lang="en-US" sz="2000" dirty="0" smtClean="0">
                <a:solidFill>
                  <a:srgbClr val="6A737B">
                    <a:lumMod val="75000"/>
                  </a:srgbClr>
                </a:solidFill>
                <a:latin typeface="ITC Officina Serif"/>
              </a:rPr>
              <a:t> and ischemic stroke</a:t>
            </a:r>
            <a:r>
              <a:rPr lang="en-US" sz="2000" baseline="30000" dirty="0" smtClean="0">
                <a:solidFill>
                  <a:srgbClr val="6A737B">
                    <a:lumMod val="75000"/>
                  </a:srgbClr>
                </a:solidFill>
                <a:latin typeface="ITC Officina Serif"/>
              </a:rPr>
              <a:t>2</a:t>
            </a:r>
            <a:r>
              <a:rPr lang="en-US" sz="2000" dirty="0" smtClean="0">
                <a:solidFill>
                  <a:srgbClr val="6A737B">
                    <a:lumMod val="75000"/>
                  </a:srgbClr>
                </a:solidFill>
                <a:latin typeface="ITC Officina Serif"/>
              </a:rPr>
              <a:t>.</a:t>
            </a:r>
          </a:p>
          <a:p>
            <a:pPr marL="285750" indent="-285750">
              <a:buFont typeface="Arial" panose="020B0604020202020204" pitchFamily="34" charset="0"/>
              <a:buChar char="•"/>
            </a:pPr>
            <a:endParaRPr lang="en-US" sz="2000" dirty="0" smtClean="0">
              <a:solidFill>
                <a:srgbClr val="6A737B">
                  <a:lumMod val="75000"/>
                </a:srgbClr>
              </a:solidFill>
              <a:latin typeface="ITC Officina Serif"/>
            </a:endParaRPr>
          </a:p>
          <a:p>
            <a:pPr marL="285750" indent="-285750">
              <a:buFont typeface="Arial" panose="020B0604020202020204" pitchFamily="34" charset="0"/>
              <a:buChar char="•"/>
            </a:pPr>
            <a:r>
              <a:rPr lang="en-US" sz="2000" dirty="0">
                <a:solidFill>
                  <a:srgbClr val="6A737B">
                    <a:lumMod val="75000"/>
                  </a:srgbClr>
                </a:solidFill>
                <a:latin typeface="ITC Officina Serif"/>
              </a:rPr>
              <a:t>In non-valvular AF, &gt;90% of stroke-causing clots that come from the left atrium are formed in the </a:t>
            </a:r>
            <a:r>
              <a:rPr lang="en-US" sz="2000" dirty="0" smtClean="0">
                <a:solidFill>
                  <a:srgbClr val="6A737B">
                    <a:lumMod val="75000"/>
                  </a:srgbClr>
                </a:solidFill>
                <a:latin typeface="ITC Officina Serif"/>
              </a:rPr>
              <a:t>LAA</a:t>
            </a:r>
            <a:r>
              <a:rPr lang="en-US" sz="2000" baseline="30000" dirty="0" smtClean="0">
                <a:solidFill>
                  <a:srgbClr val="6A737B">
                    <a:lumMod val="75000"/>
                  </a:srgbClr>
                </a:solidFill>
                <a:latin typeface="ITC Officina Serif"/>
              </a:rPr>
              <a:t>3</a:t>
            </a:r>
            <a:r>
              <a:rPr lang="en-US" sz="2000" dirty="0" smtClean="0">
                <a:solidFill>
                  <a:srgbClr val="6A737B">
                    <a:lumMod val="75000"/>
                  </a:srgbClr>
                </a:solidFill>
                <a:latin typeface="ITC Officina Serif"/>
              </a:rPr>
              <a:t>.</a:t>
            </a:r>
            <a:endParaRPr lang="en-US" sz="2000" dirty="0">
              <a:solidFill>
                <a:srgbClr val="6A737B">
                  <a:lumMod val="75000"/>
                </a:srgbClr>
              </a:solidFill>
              <a:latin typeface="ITC Officina Serif"/>
            </a:endParaRPr>
          </a:p>
        </p:txBody>
      </p:sp>
      <p:sp>
        <p:nvSpPr>
          <p:cNvPr id="3" name="Slide Number Placeholder 2"/>
          <p:cNvSpPr>
            <a:spLocks noGrp="1"/>
          </p:cNvSpPr>
          <p:nvPr>
            <p:ph type="sldNum" sz="quarter" idx="10"/>
          </p:nvPr>
        </p:nvSpPr>
        <p:spPr/>
        <p:txBody>
          <a:bodyPr/>
          <a:lstStyle/>
          <a:p>
            <a:fld id="{3D91C2AC-7EC4-4479-BC6B-7DF2D2375EF1}" type="slidenum">
              <a:rPr lang="en-AU" smtClean="0">
                <a:solidFill>
                  <a:srgbClr val="00467F">
                    <a:tint val="75000"/>
                  </a:srgbClr>
                </a:solidFill>
              </a:rPr>
              <a:pPr/>
              <a:t>74</a:t>
            </a:fld>
            <a:endParaRPr lang="en-AU">
              <a:solidFill>
                <a:srgbClr val="00467F">
                  <a:tint val="75000"/>
                </a:srgbClr>
              </a:solidFill>
            </a:endParaRPr>
          </a:p>
        </p:txBody>
      </p:sp>
    </p:spTree>
    <p:extLst>
      <p:ext uri="{BB962C8B-B14F-4D97-AF65-F5344CB8AC3E}">
        <p14:creationId xmlns:p14="http://schemas.microsoft.com/office/powerpoint/2010/main" val="24764518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BFBFBF"/>
                </a:solidFill>
                <a:effectLst>
                  <a:outerShdw blurRad="38100" dist="38100" dir="2700000" algn="tl">
                    <a:srgbClr val="000000">
                      <a:alpha val="43137"/>
                    </a:srgbClr>
                  </a:outerShdw>
                </a:effectLst>
                <a:latin typeface="Arial" pitchFamily="34" charset="0"/>
                <a:cs typeface="Arial" pitchFamily="34" charset="0"/>
              </a:rPr>
              <a:t>Current Treatment Options</a:t>
            </a:r>
            <a:endParaRPr lang="en-GB" sz="4400" b="1" strike="dblStrike" dirty="0">
              <a:solidFill>
                <a:srgbClr val="BFBFBF"/>
              </a:solidFill>
              <a:effectLst>
                <a:outerShdw blurRad="50800" dist="38100" dir="2700000" algn="tl" rotWithShape="0">
                  <a:srgbClr val="000000">
                    <a:alpha val="43000"/>
                  </a:srgbClr>
                </a:outerShdw>
              </a:effectLst>
              <a:latin typeface="Arial"/>
              <a:cs typeface="Arial"/>
            </a:endParaRPr>
          </a:p>
        </p:txBody>
      </p:sp>
      <p:pic>
        <p:nvPicPr>
          <p:cNvPr id="4" name="Content Placeholder 3"/>
          <p:cNvPicPr>
            <a:picLocks noGrp="1" noChangeAspect="1"/>
          </p:cNvPicPr>
          <p:nvPr>
            <p:ph idx="4294967295"/>
          </p:nvPr>
        </p:nvPicPr>
        <p:blipFill>
          <a:blip r:embed="rId2"/>
          <a:stretch>
            <a:fillRect/>
          </a:stretch>
        </p:blipFill>
        <p:spPr>
          <a:xfrm>
            <a:off x="994852" y="1780526"/>
            <a:ext cx="7382896" cy="4102964"/>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6" name="TextBox 5"/>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7" name="TextBox 6"/>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987592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WATCHMAN_RGB.png"/>
          <p:cNvPicPr>
            <a:picLocks noChangeAspect="1"/>
          </p:cNvPicPr>
          <p:nvPr/>
        </p:nvPicPr>
        <p:blipFill>
          <a:blip r:embed="rId2">
            <a:extLst/>
          </a:blip>
          <a:stretch>
            <a:fillRect/>
          </a:stretch>
        </p:blipFill>
        <p:spPr>
          <a:xfrm>
            <a:off x="406400" y="647700"/>
            <a:ext cx="2747859" cy="2247900"/>
          </a:xfrm>
          <a:prstGeom prst="rect">
            <a:avLst/>
          </a:prstGeom>
          <a:ln w="12700">
            <a:miter lim="400000"/>
          </a:ln>
        </p:spPr>
      </p:pic>
      <p:pic>
        <p:nvPicPr>
          <p:cNvPr id="170" name="BSC011_AnimationRound2_FINAL (0-02-11-12).jpg"/>
          <p:cNvPicPr>
            <a:picLocks noChangeAspect="1"/>
          </p:cNvPicPr>
          <p:nvPr/>
        </p:nvPicPr>
        <p:blipFill>
          <a:blip r:embed="rId3">
            <a:extLst/>
          </a:blip>
          <a:stretch>
            <a:fillRect/>
          </a:stretch>
        </p:blipFill>
        <p:spPr>
          <a:xfrm>
            <a:off x="3995936" y="1340768"/>
            <a:ext cx="4889500" cy="2750344"/>
          </a:xfrm>
          <a:prstGeom prst="rect">
            <a:avLst/>
          </a:prstGeom>
          <a:ln w="12700">
            <a:miter lim="400000"/>
          </a:ln>
        </p:spPr>
      </p:pic>
      <p:pic>
        <p:nvPicPr>
          <p:cNvPr id="171" name="droppedImage.pdf"/>
          <p:cNvPicPr>
            <a:picLocks noChangeAspect="1"/>
          </p:cNvPicPr>
          <p:nvPr/>
        </p:nvPicPr>
        <p:blipFill>
          <a:blip r:embed="rId4">
            <a:extLst/>
          </a:blip>
          <a:stretch>
            <a:fillRect/>
          </a:stretch>
        </p:blipFill>
        <p:spPr>
          <a:xfrm>
            <a:off x="1066800" y="3949700"/>
            <a:ext cx="2768600" cy="2717800"/>
          </a:xfrm>
          <a:prstGeom prst="rect">
            <a:avLst/>
          </a:prstGeom>
          <a:ln w="12700">
            <a:miter lim="400000"/>
          </a:ln>
        </p:spPr>
      </p:pic>
      <p:sp>
        <p:nvSpPr>
          <p:cNvPr id="172" name="Shape 172"/>
          <p:cNvSpPr/>
          <p:nvPr/>
        </p:nvSpPr>
        <p:spPr>
          <a:xfrm>
            <a:off x="54589" y="203284"/>
            <a:ext cx="9089411" cy="507831"/>
          </a:xfrm>
          <a:prstGeom prst="rect">
            <a:avLst/>
          </a:prstGeom>
          <a:ln w="12700">
            <a:miter lim="400000"/>
          </a:ln>
          <a:extLst>
            <a:ext uri="{C572A759-6A51-4108-AA02-DFA0A04FC94B}">
              <ma14:wrappingTextBoxFlag xmlns="" xmlns:ma14="http://schemas.microsoft.com/office/mac/drawingml/2011/main" val="1"/>
            </a:ext>
          </a:extLst>
        </p:spPr>
        <p:txBody>
          <a:bodyPr wrap="none" lIns="38100" tIns="38100" rIns="38100" bIns="38100" anchor="ctr">
            <a:spAutoFit/>
          </a:bodyPr>
          <a:lstStyle/>
          <a:p>
            <a:r>
              <a:rPr sz="2800" dirty="0">
                <a:solidFill>
                  <a:srgbClr val="FFFF00"/>
                </a:solidFill>
              </a:rPr>
              <a:t>Watchman LAA occlusion </a:t>
            </a:r>
            <a:r>
              <a:rPr sz="2800" dirty="0" smtClean="0">
                <a:solidFill>
                  <a:srgbClr val="FFFF00"/>
                </a:solidFill>
              </a:rPr>
              <a:t>device</a:t>
            </a:r>
            <a:r>
              <a:rPr lang="en-AU" sz="2800" dirty="0" smtClean="0">
                <a:solidFill>
                  <a:srgbClr val="FFFF00"/>
                </a:solidFill>
              </a:rPr>
              <a:t> – Most widely studied device</a:t>
            </a:r>
            <a:endParaRPr sz="2800" dirty="0">
              <a:solidFill>
                <a:srgbClr val="FFFF00"/>
              </a:solidFill>
            </a:endParaRPr>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7" name="TextBox 6"/>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463952060"/>
      </p:ext>
    </p:extLst>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chemeClr val="bg2"/>
                </a:solidFill>
              </a:rPr>
              <a:t>Rate of Major Bleeding in </a:t>
            </a:r>
            <a:r>
              <a:rPr lang="en-US" sz="3200" dirty="0" smtClean="0">
                <a:solidFill>
                  <a:schemeClr val="bg2"/>
                </a:solidFill>
              </a:rPr>
              <a:t>NOAC Trials</a:t>
            </a:r>
            <a:endParaRPr lang="en-US" sz="3200" dirty="0">
              <a:solidFill>
                <a:schemeClr val="bg2"/>
              </a:solidFill>
            </a:endParaRPr>
          </a:p>
        </p:txBody>
      </p:sp>
      <p:graphicFrame>
        <p:nvGraphicFramePr>
          <p:cNvPr id="3" name="Chart 2"/>
          <p:cNvGraphicFramePr/>
          <p:nvPr>
            <p:extLst>
              <p:ext uri="{D42A27DB-BD31-4B8C-83A1-F6EECF244321}">
                <p14:modId xmlns:p14="http://schemas.microsoft.com/office/powerpoint/2010/main" val="1220694562"/>
              </p:ext>
            </p:extLst>
          </p:nvPr>
        </p:nvGraphicFramePr>
        <p:xfrm>
          <a:off x="914400" y="1485900"/>
          <a:ext cx="7848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rot="16200000">
            <a:off x="-934134" y="3434834"/>
            <a:ext cx="3429002" cy="369332"/>
          </a:xfrm>
          <a:prstGeom prst="rect">
            <a:avLst/>
          </a:prstGeom>
          <a:noFill/>
        </p:spPr>
        <p:txBody>
          <a:bodyPr wrap="square" rtlCol="0">
            <a:spAutoFit/>
          </a:bodyPr>
          <a:lstStyle/>
          <a:p>
            <a:r>
              <a:rPr lang="en-US" b="1" dirty="0" smtClean="0">
                <a:solidFill>
                  <a:srgbClr val="00467F"/>
                </a:solidFill>
              </a:rPr>
              <a:t>Major Bleeding Rate (%/year)</a:t>
            </a:r>
            <a:endParaRPr lang="en-US" b="1" dirty="0">
              <a:solidFill>
                <a:srgbClr val="00467F"/>
              </a:solidFill>
            </a:endParaRPr>
          </a:p>
        </p:txBody>
      </p:sp>
      <p:sp>
        <p:nvSpPr>
          <p:cNvPr id="7" name="TextBox 6"/>
          <p:cNvSpPr txBox="1"/>
          <p:nvPr/>
        </p:nvSpPr>
        <p:spPr>
          <a:xfrm>
            <a:off x="1670328" y="1995720"/>
            <a:ext cx="685800" cy="369332"/>
          </a:xfrm>
          <a:prstGeom prst="rect">
            <a:avLst/>
          </a:prstGeom>
          <a:noFill/>
        </p:spPr>
        <p:txBody>
          <a:bodyPr wrap="square" rtlCol="0">
            <a:spAutoFit/>
          </a:bodyPr>
          <a:lstStyle/>
          <a:p>
            <a:pPr algn="ctr"/>
            <a:r>
              <a:rPr lang="en-US" dirty="0" smtClean="0">
                <a:solidFill>
                  <a:srgbClr val="00467F"/>
                </a:solidFill>
              </a:rPr>
              <a:t>3.3</a:t>
            </a:r>
            <a:endParaRPr lang="en-US" dirty="0">
              <a:solidFill>
                <a:srgbClr val="00467F"/>
              </a:solidFill>
            </a:endParaRPr>
          </a:p>
        </p:txBody>
      </p:sp>
      <p:sp>
        <p:nvSpPr>
          <p:cNvPr id="8" name="TextBox 7"/>
          <p:cNvSpPr txBox="1"/>
          <p:nvPr/>
        </p:nvSpPr>
        <p:spPr>
          <a:xfrm>
            <a:off x="2240280" y="1720333"/>
            <a:ext cx="685800" cy="369332"/>
          </a:xfrm>
          <a:prstGeom prst="rect">
            <a:avLst/>
          </a:prstGeom>
          <a:noFill/>
        </p:spPr>
        <p:txBody>
          <a:bodyPr wrap="square" rtlCol="0">
            <a:spAutoFit/>
          </a:bodyPr>
          <a:lstStyle/>
          <a:p>
            <a:pPr algn="ctr"/>
            <a:r>
              <a:rPr lang="en-US" dirty="0" smtClean="0">
                <a:solidFill>
                  <a:srgbClr val="00467F"/>
                </a:solidFill>
              </a:rPr>
              <a:t>3.6</a:t>
            </a:r>
            <a:endParaRPr lang="en-US" dirty="0">
              <a:solidFill>
                <a:srgbClr val="00467F"/>
              </a:solidFill>
            </a:endParaRPr>
          </a:p>
        </p:txBody>
      </p:sp>
      <p:sp>
        <p:nvSpPr>
          <p:cNvPr id="9" name="TextBox 8"/>
          <p:cNvSpPr txBox="1"/>
          <p:nvPr/>
        </p:nvSpPr>
        <p:spPr>
          <a:xfrm>
            <a:off x="3649980" y="1705093"/>
            <a:ext cx="685800" cy="369332"/>
          </a:xfrm>
          <a:prstGeom prst="rect">
            <a:avLst/>
          </a:prstGeom>
          <a:noFill/>
        </p:spPr>
        <p:txBody>
          <a:bodyPr wrap="square" rtlCol="0">
            <a:spAutoFit/>
          </a:bodyPr>
          <a:lstStyle/>
          <a:p>
            <a:pPr algn="ctr"/>
            <a:r>
              <a:rPr lang="en-US" dirty="0" smtClean="0">
                <a:solidFill>
                  <a:srgbClr val="00467F"/>
                </a:solidFill>
              </a:rPr>
              <a:t>3.6</a:t>
            </a:r>
            <a:endParaRPr lang="en-US" dirty="0">
              <a:solidFill>
                <a:srgbClr val="00467F"/>
              </a:solidFill>
            </a:endParaRPr>
          </a:p>
        </p:txBody>
      </p:sp>
      <p:sp>
        <p:nvSpPr>
          <p:cNvPr id="10" name="TextBox 9"/>
          <p:cNvSpPr txBox="1"/>
          <p:nvPr/>
        </p:nvSpPr>
        <p:spPr>
          <a:xfrm>
            <a:off x="4245820" y="1904999"/>
            <a:ext cx="623455" cy="369332"/>
          </a:xfrm>
          <a:prstGeom prst="rect">
            <a:avLst/>
          </a:prstGeom>
          <a:noFill/>
        </p:spPr>
        <p:txBody>
          <a:bodyPr wrap="square" rtlCol="0">
            <a:spAutoFit/>
          </a:bodyPr>
          <a:lstStyle/>
          <a:p>
            <a:pPr algn="ctr"/>
            <a:r>
              <a:rPr lang="en-US" dirty="0" smtClean="0">
                <a:solidFill>
                  <a:srgbClr val="00467F"/>
                </a:solidFill>
              </a:rPr>
              <a:t>3.4</a:t>
            </a:r>
            <a:endParaRPr lang="en-US" dirty="0">
              <a:solidFill>
                <a:srgbClr val="00467F"/>
              </a:solidFill>
            </a:endParaRPr>
          </a:p>
        </p:txBody>
      </p:sp>
      <p:sp>
        <p:nvSpPr>
          <p:cNvPr id="11" name="TextBox 10"/>
          <p:cNvSpPr txBox="1"/>
          <p:nvPr/>
        </p:nvSpPr>
        <p:spPr>
          <a:xfrm>
            <a:off x="5685905" y="3194376"/>
            <a:ext cx="623455" cy="369332"/>
          </a:xfrm>
          <a:prstGeom prst="rect">
            <a:avLst/>
          </a:prstGeom>
          <a:noFill/>
        </p:spPr>
        <p:txBody>
          <a:bodyPr wrap="square" rtlCol="0">
            <a:spAutoFit/>
          </a:bodyPr>
          <a:lstStyle/>
          <a:p>
            <a:pPr algn="ctr"/>
            <a:r>
              <a:rPr lang="en-US" dirty="0" smtClean="0">
                <a:solidFill>
                  <a:srgbClr val="00467F"/>
                </a:solidFill>
              </a:rPr>
              <a:t>2.1</a:t>
            </a:r>
            <a:endParaRPr lang="en-US" dirty="0">
              <a:solidFill>
                <a:srgbClr val="00467F"/>
              </a:solidFill>
            </a:endParaRPr>
          </a:p>
        </p:txBody>
      </p:sp>
      <p:sp>
        <p:nvSpPr>
          <p:cNvPr id="12" name="TextBox 11"/>
          <p:cNvSpPr txBox="1"/>
          <p:nvPr/>
        </p:nvSpPr>
        <p:spPr>
          <a:xfrm>
            <a:off x="6248400" y="2195626"/>
            <a:ext cx="623455" cy="369332"/>
          </a:xfrm>
          <a:prstGeom prst="rect">
            <a:avLst/>
          </a:prstGeom>
          <a:noFill/>
        </p:spPr>
        <p:txBody>
          <a:bodyPr wrap="square" rtlCol="0">
            <a:spAutoFit/>
          </a:bodyPr>
          <a:lstStyle/>
          <a:p>
            <a:pPr algn="ctr"/>
            <a:r>
              <a:rPr lang="en-US" dirty="0" smtClean="0">
                <a:solidFill>
                  <a:srgbClr val="00467F"/>
                </a:solidFill>
              </a:rPr>
              <a:t>3.1</a:t>
            </a:r>
            <a:endParaRPr lang="en-US" dirty="0">
              <a:solidFill>
                <a:srgbClr val="00467F"/>
              </a:solidFill>
            </a:endParaRPr>
          </a:p>
        </p:txBody>
      </p:sp>
      <p:sp>
        <p:nvSpPr>
          <p:cNvPr id="13" name="TextBox 12"/>
          <p:cNvSpPr txBox="1"/>
          <p:nvPr/>
        </p:nvSpPr>
        <p:spPr>
          <a:xfrm>
            <a:off x="-31532" y="6544068"/>
            <a:ext cx="9099756" cy="203133"/>
          </a:xfrm>
          <a:prstGeom prst="rect">
            <a:avLst/>
          </a:prstGeom>
          <a:noFill/>
        </p:spPr>
        <p:txBody>
          <a:bodyPr wrap="square" rtlCol="0">
            <a:spAutoFit/>
          </a:bodyPr>
          <a:lstStyle/>
          <a:p>
            <a:pPr fontAlgn="base">
              <a:lnSpc>
                <a:spcPct val="90000"/>
              </a:lnSpc>
              <a:spcBef>
                <a:spcPct val="0"/>
              </a:spcBef>
              <a:spcAft>
                <a:spcPct val="0"/>
              </a:spcAft>
            </a:pPr>
            <a:r>
              <a:rPr lang="en-US" sz="800" baseline="30000" dirty="0">
                <a:solidFill>
                  <a:srgbClr val="6A737B">
                    <a:lumMod val="75000"/>
                  </a:srgbClr>
                </a:solidFill>
                <a:latin typeface="ITC Officina Serif"/>
              </a:rPr>
              <a:t>1</a:t>
            </a:r>
            <a:r>
              <a:rPr lang="en-US" sz="800" dirty="0">
                <a:solidFill>
                  <a:srgbClr val="6A737B">
                    <a:lumMod val="75000"/>
                  </a:srgbClr>
                </a:solidFill>
                <a:latin typeface="ITC Officina Serif"/>
              </a:rPr>
              <a:t>Connolly, S. NEJM 2009; 361:1139-1151 – 2 </a:t>
            </a:r>
            <a:r>
              <a:rPr lang="en-US" sz="800" dirty="0" err="1">
                <a:solidFill>
                  <a:srgbClr val="6A737B">
                    <a:lumMod val="75000"/>
                  </a:srgbClr>
                </a:solidFill>
                <a:latin typeface="ITC Officina Serif"/>
              </a:rPr>
              <a:t>yrs</a:t>
            </a:r>
            <a:r>
              <a:rPr lang="en-US" sz="800" dirty="0">
                <a:solidFill>
                  <a:srgbClr val="6A737B">
                    <a:lumMod val="75000"/>
                  </a:srgbClr>
                </a:solidFill>
                <a:latin typeface="ITC Officina Serif"/>
              </a:rPr>
              <a:t> </a:t>
            </a:r>
            <a:r>
              <a:rPr lang="en-US" sz="800" dirty="0" smtClean="0">
                <a:solidFill>
                  <a:srgbClr val="6A737B">
                    <a:lumMod val="75000"/>
                  </a:srgbClr>
                </a:solidFill>
                <a:latin typeface="ITC Officina Serif"/>
              </a:rPr>
              <a:t>f-up (Corrected) 150 mg  </a:t>
            </a:r>
            <a:r>
              <a:rPr lang="en-US" sz="800" baseline="30000" dirty="0" smtClean="0">
                <a:solidFill>
                  <a:srgbClr val="6A737B">
                    <a:lumMod val="75000"/>
                  </a:srgbClr>
                </a:solidFill>
                <a:latin typeface="ITC Officina Serif"/>
              </a:rPr>
              <a:t>2</a:t>
            </a:r>
            <a:r>
              <a:rPr lang="en-US" sz="800" dirty="0" smtClean="0">
                <a:solidFill>
                  <a:srgbClr val="6A737B">
                    <a:lumMod val="75000"/>
                  </a:srgbClr>
                </a:solidFill>
                <a:latin typeface="ITC Officina Serif"/>
              </a:rPr>
              <a:t>Patel</a:t>
            </a:r>
            <a:r>
              <a:rPr lang="en-US" sz="800" dirty="0">
                <a:solidFill>
                  <a:srgbClr val="6A737B">
                    <a:lumMod val="75000"/>
                  </a:srgbClr>
                </a:solidFill>
                <a:latin typeface="ITC Officina Serif"/>
              </a:rPr>
              <a:t>, M. NEJM 2011; 365:883-891 – 1.9 </a:t>
            </a:r>
            <a:r>
              <a:rPr lang="en-US" sz="800" dirty="0" err="1">
                <a:solidFill>
                  <a:srgbClr val="6A737B">
                    <a:lumMod val="75000"/>
                  </a:srgbClr>
                </a:solidFill>
                <a:latin typeface="ITC Officina Serif"/>
              </a:rPr>
              <a:t>yrs</a:t>
            </a:r>
            <a:r>
              <a:rPr lang="en-US" sz="800" dirty="0">
                <a:solidFill>
                  <a:srgbClr val="6A737B">
                    <a:lumMod val="75000"/>
                  </a:srgbClr>
                </a:solidFill>
                <a:latin typeface="ITC Officina Serif"/>
              </a:rPr>
              <a:t> f-up, </a:t>
            </a:r>
            <a:r>
              <a:rPr lang="en-US" sz="800" dirty="0" smtClean="0">
                <a:solidFill>
                  <a:srgbClr val="6A737B">
                    <a:lumMod val="75000"/>
                  </a:srgbClr>
                </a:solidFill>
                <a:latin typeface="ITC Officina Serif"/>
              </a:rPr>
              <a:t>ITT  </a:t>
            </a:r>
            <a:r>
              <a:rPr lang="en-US" sz="800" baseline="30000" dirty="0" smtClean="0">
                <a:solidFill>
                  <a:srgbClr val="6A737B">
                    <a:lumMod val="75000"/>
                  </a:srgbClr>
                </a:solidFill>
                <a:latin typeface="ITC Officina Serif"/>
              </a:rPr>
              <a:t>3</a:t>
            </a:r>
            <a:r>
              <a:rPr lang="en-US" sz="800" dirty="0" smtClean="0">
                <a:solidFill>
                  <a:srgbClr val="6A737B">
                    <a:lumMod val="75000"/>
                  </a:srgbClr>
                </a:solidFill>
                <a:latin typeface="ITC Officina Serif"/>
              </a:rPr>
              <a:t>Granger</a:t>
            </a:r>
            <a:r>
              <a:rPr lang="en-US" sz="800" dirty="0">
                <a:solidFill>
                  <a:srgbClr val="6A737B">
                    <a:lumMod val="75000"/>
                  </a:srgbClr>
                </a:solidFill>
                <a:latin typeface="ITC Officina Serif"/>
              </a:rPr>
              <a:t>, C NEJM 2011; 365:981-992 – 1.8 </a:t>
            </a:r>
            <a:r>
              <a:rPr lang="en-US" sz="800" dirty="0" err="1">
                <a:solidFill>
                  <a:srgbClr val="6A737B">
                    <a:lumMod val="75000"/>
                  </a:srgbClr>
                </a:solidFill>
                <a:latin typeface="ITC Officina Serif"/>
              </a:rPr>
              <a:t>yrs</a:t>
            </a:r>
            <a:r>
              <a:rPr lang="en-US" sz="800" dirty="0">
                <a:solidFill>
                  <a:srgbClr val="6A737B">
                    <a:lumMod val="75000"/>
                  </a:srgbClr>
                </a:solidFill>
                <a:latin typeface="ITC Officina Serif"/>
              </a:rPr>
              <a:t> </a:t>
            </a:r>
            <a:r>
              <a:rPr lang="en-US" sz="800" dirty="0" smtClean="0">
                <a:solidFill>
                  <a:srgbClr val="6A737B">
                    <a:lumMod val="75000"/>
                  </a:srgbClr>
                </a:solidFill>
                <a:latin typeface="ITC Officina Serif"/>
              </a:rPr>
              <a:t>f-up</a:t>
            </a:r>
            <a:endParaRPr lang="en-US" sz="800" dirty="0">
              <a:solidFill>
                <a:srgbClr val="6A737B">
                  <a:lumMod val="75000"/>
                </a:srgbClr>
              </a:solidFill>
              <a:latin typeface="ITC Officina Serif"/>
            </a:endParaRPr>
          </a:p>
        </p:txBody>
      </p:sp>
      <p:sp>
        <p:nvSpPr>
          <p:cNvPr id="4" name="TextBox 3"/>
          <p:cNvSpPr txBox="1"/>
          <p:nvPr/>
        </p:nvSpPr>
        <p:spPr>
          <a:xfrm>
            <a:off x="2514600" y="5638800"/>
            <a:ext cx="342900" cy="261610"/>
          </a:xfrm>
          <a:prstGeom prst="rect">
            <a:avLst/>
          </a:prstGeom>
          <a:noFill/>
        </p:spPr>
        <p:txBody>
          <a:bodyPr wrap="square" rtlCol="0">
            <a:spAutoFit/>
          </a:bodyPr>
          <a:lstStyle/>
          <a:p>
            <a:r>
              <a:rPr lang="en-US" sz="1050" dirty="0" smtClean="0">
                <a:solidFill>
                  <a:srgbClr val="00467F"/>
                </a:solidFill>
              </a:rPr>
              <a:t>1</a:t>
            </a:r>
            <a:endParaRPr lang="en-US" sz="1050" dirty="0">
              <a:solidFill>
                <a:srgbClr val="00467F"/>
              </a:solidFill>
            </a:endParaRPr>
          </a:p>
        </p:txBody>
      </p:sp>
      <p:sp>
        <p:nvSpPr>
          <p:cNvPr id="14" name="TextBox 13"/>
          <p:cNvSpPr txBox="1"/>
          <p:nvPr/>
        </p:nvSpPr>
        <p:spPr>
          <a:xfrm>
            <a:off x="4724400" y="5638800"/>
            <a:ext cx="342900" cy="261610"/>
          </a:xfrm>
          <a:prstGeom prst="rect">
            <a:avLst/>
          </a:prstGeom>
          <a:noFill/>
        </p:spPr>
        <p:txBody>
          <a:bodyPr wrap="square" rtlCol="0">
            <a:spAutoFit/>
          </a:bodyPr>
          <a:lstStyle/>
          <a:p>
            <a:r>
              <a:rPr lang="en-US" sz="1050" dirty="0">
                <a:solidFill>
                  <a:srgbClr val="00467F"/>
                </a:solidFill>
              </a:rPr>
              <a:t>2</a:t>
            </a:r>
          </a:p>
        </p:txBody>
      </p:sp>
      <p:sp>
        <p:nvSpPr>
          <p:cNvPr id="15" name="TextBox 14"/>
          <p:cNvSpPr txBox="1"/>
          <p:nvPr/>
        </p:nvSpPr>
        <p:spPr>
          <a:xfrm>
            <a:off x="6743700" y="5638800"/>
            <a:ext cx="342900" cy="261610"/>
          </a:xfrm>
          <a:prstGeom prst="rect">
            <a:avLst/>
          </a:prstGeom>
          <a:noFill/>
        </p:spPr>
        <p:txBody>
          <a:bodyPr wrap="square" rtlCol="0">
            <a:spAutoFit/>
          </a:bodyPr>
          <a:lstStyle/>
          <a:p>
            <a:r>
              <a:rPr lang="en-US" sz="1050" dirty="0" smtClean="0">
                <a:solidFill>
                  <a:schemeClr val="bg1"/>
                </a:solidFill>
              </a:rPr>
              <a:t>3</a:t>
            </a:r>
            <a:endParaRPr lang="en-US" sz="1050" dirty="0">
              <a:solidFill>
                <a:schemeClr val="bg1"/>
              </a:solidFill>
            </a:endParaRPr>
          </a:p>
        </p:txBody>
      </p:sp>
    </p:spTree>
    <p:extLst>
      <p:ext uri="{BB962C8B-B14F-4D97-AF65-F5344CB8AC3E}">
        <p14:creationId xmlns:p14="http://schemas.microsoft.com/office/powerpoint/2010/main" val="1114986268"/>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pPr>
              <a:lnSpc>
                <a:spcPct val="100000"/>
              </a:lnSpc>
            </a:pPr>
            <a:r>
              <a:rPr lang="en-US" smtClean="0"/>
              <a:t>NOAC Trials</a:t>
            </a:r>
            <a:br>
              <a:rPr lang="en-US" smtClean="0"/>
            </a:br>
            <a:r>
              <a:rPr lang="en-US" sz="3600" i="1" smtClean="0"/>
              <a:t>Discontinuation Rates</a:t>
            </a:r>
            <a:endParaRPr lang="en-US" sz="3600" i="1"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219935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498598"/>
          </a:xfrm>
        </p:spPr>
        <p:txBody>
          <a:bodyPr/>
          <a:lstStyle/>
          <a:p>
            <a:r>
              <a:rPr lang="en-US" sz="3600" dirty="0" smtClean="0"/>
              <a:t>Watchman - Patient profiles</a:t>
            </a:r>
            <a:endParaRPr lang="en-US" sz="36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429" y="1254811"/>
            <a:ext cx="4746171" cy="5326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257800" y="2351544"/>
            <a:ext cx="3657600" cy="2677656"/>
          </a:xfrm>
          <a:prstGeom prst="rect">
            <a:avLst/>
          </a:prstGeom>
          <a:noFill/>
        </p:spPr>
        <p:txBody>
          <a:bodyPr wrap="square" rtlCol="0">
            <a:spAutoFit/>
          </a:bodyPr>
          <a:lstStyle/>
          <a:p>
            <a:r>
              <a:rPr lang="en-US" sz="1200" dirty="0"/>
              <a:t>1 - </a:t>
            </a:r>
            <a:r>
              <a:rPr lang="en-US" sz="1200" dirty="0" smtClean="0"/>
              <a:t>Non-</a:t>
            </a:r>
            <a:r>
              <a:rPr lang="en-US" sz="1200" dirty="0" err="1" smtClean="0"/>
              <a:t>valvular</a:t>
            </a:r>
            <a:r>
              <a:rPr lang="en-US" sz="1200" dirty="0" smtClean="0"/>
              <a:t> AF: </a:t>
            </a:r>
            <a:r>
              <a:rPr lang="en-US" sz="1200" dirty="0"/>
              <a:t>excluding rheumatic </a:t>
            </a:r>
            <a:r>
              <a:rPr lang="en-US" sz="1200" dirty="0" err="1"/>
              <a:t>valvular</a:t>
            </a:r>
            <a:r>
              <a:rPr lang="en-US" sz="1200" dirty="0"/>
              <a:t> disease or prosthetic heart valves</a:t>
            </a:r>
          </a:p>
          <a:p>
            <a:r>
              <a:rPr lang="en-US" sz="1200" dirty="0"/>
              <a:t>2 </a:t>
            </a:r>
            <a:r>
              <a:rPr lang="en-US" sz="1200" dirty="0" smtClean="0"/>
              <a:t>– For contraindications, refer </a:t>
            </a:r>
            <a:r>
              <a:rPr lang="en-US" sz="1200" dirty="0"/>
              <a:t>to Instructions for use of </a:t>
            </a:r>
            <a:r>
              <a:rPr lang="en-US" sz="1200" dirty="0" smtClean="0"/>
              <a:t>the anticoagulants drugs </a:t>
            </a:r>
          </a:p>
          <a:p>
            <a:r>
              <a:rPr lang="en-US" sz="1200" dirty="0"/>
              <a:t>	</a:t>
            </a:r>
            <a:r>
              <a:rPr lang="en-US" sz="1200" dirty="0" smtClean="0"/>
              <a:t>NOACs </a:t>
            </a:r>
            <a:r>
              <a:rPr lang="en-US" sz="1200" dirty="0"/>
              <a:t>(dabigatran, rivaroxaban, and apixaban) are not recommended in patients with severe renal impairment</a:t>
            </a:r>
          </a:p>
          <a:p>
            <a:r>
              <a:rPr lang="en-US" sz="1200" dirty="0"/>
              <a:t> </a:t>
            </a:r>
            <a:r>
              <a:rPr lang="en-US" sz="1200" dirty="0" smtClean="0"/>
              <a:t>     	 (</a:t>
            </a:r>
            <a:r>
              <a:rPr lang="en-US" sz="1200" dirty="0" err="1"/>
              <a:t>CrCl</a:t>
            </a:r>
            <a:r>
              <a:rPr lang="en-US" sz="1200" dirty="0"/>
              <a:t> &lt;30 mL/min) - 2012 focus update of the ESC Guidelines for the </a:t>
            </a:r>
            <a:r>
              <a:rPr lang="en-US" sz="1200" dirty="0" smtClean="0"/>
              <a:t>management </a:t>
            </a:r>
            <a:r>
              <a:rPr lang="en-US" sz="1200" dirty="0"/>
              <a:t>of atrial </a:t>
            </a:r>
            <a:r>
              <a:rPr lang="en-US" sz="1200" dirty="0" smtClean="0"/>
              <a:t>fibrillation</a:t>
            </a:r>
            <a:endParaRPr lang="en-US" sz="1200" dirty="0"/>
          </a:p>
          <a:p>
            <a:r>
              <a:rPr lang="en-US" sz="1200" dirty="0"/>
              <a:t>3 - Transient Ischemic Attack</a:t>
            </a:r>
          </a:p>
          <a:p>
            <a:r>
              <a:rPr lang="en-US" sz="1200" dirty="0"/>
              <a:t>4 </a:t>
            </a:r>
            <a:r>
              <a:rPr lang="en-US" sz="1200" dirty="0" smtClean="0"/>
              <a:t>– Examples: difficulties to stabilize  INR (International Normalized Ratio)</a:t>
            </a:r>
            <a:r>
              <a:rPr lang="en-US" sz="1200" dirty="0"/>
              <a:t> </a:t>
            </a:r>
            <a:r>
              <a:rPr lang="en-US" sz="1200" dirty="0" smtClean="0"/>
              <a:t>in the therapeutic range, compliance issues, discontinuation…</a:t>
            </a:r>
            <a:endParaRPr lang="en-US" sz="1200" dirty="0"/>
          </a:p>
        </p:txBody>
      </p:sp>
      <p:sp>
        <p:nvSpPr>
          <p:cNvPr id="8" name="Rectangle 7"/>
          <p:cNvSpPr/>
          <p:nvPr/>
        </p:nvSpPr>
        <p:spPr>
          <a:xfrm rot="16200000">
            <a:off x="6591300" y="40005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smtClean="0">
                <a:solidFill>
                  <a:srgbClr val="002060"/>
                </a:solidFill>
              </a:rPr>
              <a:t>SH-153304-AA Apr 2013</a:t>
            </a:r>
            <a:endParaRPr lang="en-US" sz="1050" dirty="0">
              <a:solidFill>
                <a:srgbClr val="002060"/>
              </a:solidFill>
            </a:endParaRPr>
          </a:p>
        </p:txBody>
      </p:sp>
      <p:sp>
        <p:nvSpPr>
          <p:cNvPr id="6" name="Rectangle 5"/>
          <p:cNvSpPr/>
          <p:nvPr/>
        </p:nvSpPr>
        <p:spPr>
          <a:xfrm>
            <a:off x="4572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lumMod val="50000"/>
                  </a:schemeClr>
                </a:solidFill>
              </a:rPr>
              <a:t>Refer to glossary for reference of supporting data</a:t>
            </a:r>
            <a:endParaRPr lang="en-US" sz="1100"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9" name="TextBox 8"/>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0" name="TextBox 9"/>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pic>
        <p:nvPicPr>
          <p:cNvPr id="11" name="WATCHMAN_RGB.png"/>
          <p:cNvPicPr>
            <a:picLocks noChangeAspect="1"/>
          </p:cNvPicPr>
          <p:nvPr/>
        </p:nvPicPr>
        <p:blipFill>
          <a:blip r:embed="rId4">
            <a:extLst/>
          </a:blip>
          <a:stretch>
            <a:fillRect/>
          </a:stretch>
        </p:blipFill>
        <p:spPr>
          <a:xfrm>
            <a:off x="5624813" y="4580394"/>
            <a:ext cx="2747859" cy="2247900"/>
          </a:xfrm>
          <a:prstGeom prst="rect">
            <a:avLst/>
          </a:prstGeom>
          <a:ln w="12700">
            <a:miter lim="400000"/>
          </a:ln>
        </p:spPr>
      </p:pic>
    </p:spTree>
    <p:extLst>
      <p:ext uri="{BB962C8B-B14F-4D97-AF65-F5344CB8AC3E}">
        <p14:creationId xmlns:p14="http://schemas.microsoft.com/office/powerpoint/2010/main" val="272729092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nSpc>
                <a:spcPct val="100000"/>
              </a:lnSpc>
            </a:pPr>
            <a:r>
              <a:rPr lang="en-US" smtClean="0"/>
              <a:t>CRYSTAL AF</a:t>
            </a:r>
            <a:br>
              <a:rPr lang="en-US" smtClean="0"/>
            </a:br>
            <a:r>
              <a:rPr lang="en-US" sz="3200" i="1" smtClean="0"/>
              <a:t>Results at 36 Months</a:t>
            </a:r>
            <a:endParaRPr lang="en-US" sz="3200" i="1" dirty="0"/>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76837390"/>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400800" y="2514600"/>
            <a:ext cx="2438400" cy="24384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381000" y="228600"/>
            <a:ext cx="6172200" cy="1701800"/>
          </a:xfrm>
        </p:spPr>
        <p:txBody>
          <a:bodyPr>
            <a:normAutofit fontScale="90000"/>
          </a:bodyPr>
          <a:lstStyle/>
          <a:p>
            <a:r>
              <a:rPr lang="en-US" dirty="0" smtClean="0">
                <a:solidFill>
                  <a:srgbClr val="FF0000"/>
                </a:solidFill>
              </a:rPr>
              <a:t>WATCHMAN</a:t>
            </a:r>
            <a:r>
              <a:rPr lang="en-US" baseline="30000" dirty="0" smtClean="0">
                <a:solidFill>
                  <a:srgbClr val="FF0000"/>
                </a:solidFill>
              </a:rPr>
              <a:t>TM</a:t>
            </a:r>
            <a:r>
              <a:rPr lang="en-US" dirty="0" smtClean="0">
                <a:solidFill>
                  <a:srgbClr val="FF0000"/>
                </a:solidFill>
              </a:rPr>
              <a:t> Device Reduces </a:t>
            </a:r>
            <a:r>
              <a:rPr lang="en-US" dirty="0">
                <a:solidFill>
                  <a:srgbClr val="FF0000"/>
                </a:solidFill>
              </a:rPr>
              <a:t>Ischemic Stroke Over No Therapy </a:t>
            </a:r>
          </a:p>
        </p:txBody>
      </p:sp>
      <p:sp>
        <p:nvSpPr>
          <p:cNvPr id="4" name="TextBox 3"/>
          <p:cNvSpPr txBox="1"/>
          <p:nvPr/>
        </p:nvSpPr>
        <p:spPr>
          <a:xfrm>
            <a:off x="0" y="6324600"/>
            <a:ext cx="9144000" cy="261610"/>
          </a:xfrm>
          <a:prstGeom prst="rect">
            <a:avLst/>
          </a:prstGeom>
          <a:noFill/>
        </p:spPr>
        <p:txBody>
          <a:bodyPr wrap="square" rtlCol="0">
            <a:spAutoFit/>
          </a:bodyPr>
          <a:lstStyle/>
          <a:p>
            <a:r>
              <a:rPr lang="en-US" sz="1050" dirty="0">
                <a:solidFill>
                  <a:srgbClr val="000000"/>
                </a:solidFill>
              </a:rPr>
              <a:t>* </a:t>
            </a:r>
            <a:r>
              <a:rPr lang="en-US" sz="1050" dirty="0">
                <a:solidFill>
                  <a:schemeClr val="bg2">
                    <a:lumMod val="60000"/>
                    <a:lumOff val="40000"/>
                  </a:schemeClr>
                </a:solidFill>
              </a:rPr>
              <a:t>Imputation based on published rate with adjustment for </a:t>
            </a:r>
            <a:r>
              <a:rPr lang="en-US" sz="1050" dirty="0" smtClean="0">
                <a:solidFill>
                  <a:schemeClr val="bg2">
                    <a:lumMod val="60000"/>
                    <a:lumOff val="40000"/>
                  </a:schemeClr>
                </a:solidFill>
              </a:rPr>
              <a:t>CHA</a:t>
            </a:r>
            <a:r>
              <a:rPr lang="en-US" sz="1050" baseline="-25000" dirty="0" smtClean="0">
                <a:solidFill>
                  <a:schemeClr val="bg2">
                    <a:lumMod val="60000"/>
                    <a:lumOff val="40000"/>
                  </a:schemeClr>
                </a:solidFill>
              </a:rPr>
              <a:t>2</a:t>
            </a:r>
            <a:r>
              <a:rPr lang="en-US" sz="1050" dirty="0" smtClean="0">
                <a:solidFill>
                  <a:schemeClr val="bg2">
                    <a:lumMod val="60000"/>
                    <a:lumOff val="40000"/>
                  </a:schemeClr>
                </a:solidFill>
              </a:rPr>
              <a:t>DS</a:t>
            </a:r>
            <a:r>
              <a:rPr lang="en-US" sz="1050" baseline="-25000" dirty="0" smtClean="0">
                <a:solidFill>
                  <a:schemeClr val="bg2">
                    <a:lumMod val="60000"/>
                    <a:lumOff val="40000"/>
                  </a:schemeClr>
                </a:solidFill>
              </a:rPr>
              <a:t>2</a:t>
            </a:r>
            <a:r>
              <a:rPr lang="en-US" sz="1050" dirty="0" smtClean="0">
                <a:solidFill>
                  <a:schemeClr val="bg2">
                    <a:lumMod val="60000"/>
                    <a:lumOff val="40000"/>
                  </a:schemeClr>
                </a:solidFill>
              </a:rPr>
              <a:t>-VASc </a:t>
            </a:r>
            <a:r>
              <a:rPr lang="en-US" sz="1050" dirty="0">
                <a:solidFill>
                  <a:schemeClr val="bg2">
                    <a:lumMod val="60000"/>
                    <a:lumOff val="40000"/>
                  </a:schemeClr>
                </a:solidFill>
              </a:rPr>
              <a:t>score (3.0); </a:t>
            </a:r>
            <a:r>
              <a:rPr lang="en-US" sz="1050" dirty="0" err="1">
                <a:solidFill>
                  <a:schemeClr val="bg2">
                    <a:lumMod val="60000"/>
                    <a:lumOff val="40000"/>
                  </a:schemeClr>
                </a:solidFill>
              </a:rPr>
              <a:t>Olesen</a:t>
            </a:r>
            <a:r>
              <a:rPr lang="en-US" sz="1050" dirty="0">
                <a:solidFill>
                  <a:schemeClr val="bg2">
                    <a:lumMod val="60000"/>
                    <a:lumOff val="40000"/>
                  </a:schemeClr>
                </a:solidFill>
              </a:rPr>
              <a:t> JB. </a:t>
            </a:r>
            <a:r>
              <a:rPr lang="en-US" sz="1050" dirty="0" err="1">
                <a:solidFill>
                  <a:schemeClr val="bg2">
                    <a:lumMod val="60000"/>
                    <a:lumOff val="40000"/>
                  </a:schemeClr>
                </a:solidFill>
              </a:rPr>
              <a:t>Thromb</a:t>
            </a:r>
            <a:r>
              <a:rPr lang="en-US" sz="1050" dirty="0">
                <a:solidFill>
                  <a:schemeClr val="bg2">
                    <a:lumMod val="60000"/>
                    <a:lumOff val="40000"/>
                  </a:schemeClr>
                </a:solidFill>
              </a:rPr>
              <a:t> </a:t>
            </a:r>
            <a:r>
              <a:rPr lang="en-US" sz="1050" dirty="0" err="1">
                <a:solidFill>
                  <a:schemeClr val="bg2">
                    <a:lumMod val="60000"/>
                    <a:lumOff val="40000"/>
                  </a:schemeClr>
                </a:solidFill>
              </a:rPr>
              <a:t>Haemost</a:t>
            </a:r>
            <a:r>
              <a:rPr lang="en-US" sz="1050" dirty="0">
                <a:solidFill>
                  <a:schemeClr val="bg2">
                    <a:lumMod val="60000"/>
                    <a:lumOff val="40000"/>
                  </a:schemeClr>
                </a:solidFill>
              </a:rPr>
              <a:t> (2011)</a:t>
            </a:r>
          </a:p>
        </p:txBody>
      </p:sp>
      <p:graphicFrame>
        <p:nvGraphicFramePr>
          <p:cNvPr id="5" name="Chart 4"/>
          <p:cNvGraphicFramePr/>
          <p:nvPr>
            <p:extLst>
              <p:ext uri="{D42A27DB-BD31-4B8C-83A1-F6EECF244321}">
                <p14:modId xmlns:p14="http://schemas.microsoft.com/office/powerpoint/2010/main" val="179806212"/>
              </p:ext>
            </p:extLst>
          </p:nvPr>
        </p:nvGraphicFramePr>
        <p:xfrm>
          <a:off x="1371600" y="1676400"/>
          <a:ext cx="73152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rot="16200000">
            <a:off x="-533398" y="3352800"/>
            <a:ext cx="3124200" cy="533401"/>
          </a:xfrm>
          <a:prstGeom prst="rect">
            <a:avLst/>
          </a:prstGeom>
          <a:noFill/>
        </p:spPr>
        <p:txBody>
          <a:bodyPr wrap="square" rtlCol="0">
            <a:spAutoFit/>
          </a:bodyPr>
          <a:lstStyle/>
          <a:p>
            <a:pPr algn="ctr"/>
            <a:r>
              <a:rPr lang="en-US" sz="1400" b="1" dirty="0" smtClean="0">
                <a:solidFill>
                  <a:srgbClr val="00467F"/>
                </a:solidFill>
              </a:rPr>
              <a:t>Ischemic Stroke Risk</a:t>
            </a:r>
          </a:p>
          <a:p>
            <a:pPr algn="ctr"/>
            <a:r>
              <a:rPr lang="en-US" sz="1400" b="1" dirty="0" smtClean="0">
                <a:solidFill>
                  <a:srgbClr val="00467F"/>
                </a:solidFill>
              </a:rPr>
              <a:t> (Events/100 Patient-Years)</a:t>
            </a:r>
          </a:p>
        </p:txBody>
      </p:sp>
      <p:grpSp>
        <p:nvGrpSpPr>
          <p:cNvPr id="7" name="Group 6"/>
          <p:cNvGrpSpPr/>
          <p:nvPr/>
        </p:nvGrpSpPr>
        <p:grpSpPr>
          <a:xfrm>
            <a:off x="2302195" y="3319418"/>
            <a:ext cx="3915482" cy="646331"/>
            <a:chOff x="2313506" y="3548018"/>
            <a:chExt cx="3177410" cy="646331"/>
          </a:xfrm>
        </p:grpSpPr>
        <p:sp>
          <p:nvSpPr>
            <p:cNvPr id="8" name="TextBox 7"/>
            <p:cNvSpPr txBox="1"/>
            <p:nvPr/>
          </p:nvSpPr>
          <p:spPr>
            <a:xfrm>
              <a:off x="2313506" y="3548018"/>
              <a:ext cx="914400" cy="646331"/>
            </a:xfrm>
            <a:prstGeom prst="rect">
              <a:avLst/>
            </a:prstGeom>
            <a:noFill/>
          </p:spPr>
          <p:txBody>
            <a:bodyPr wrap="square" rtlCol="0">
              <a:spAutoFit/>
            </a:bodyPr>
            <a:lstStyle/>
            <a:p>
              <a:pPr algn="ctr"/>
              <a:r>
                <a:rPr lang="en-US" sz="1600" b="1" dirty="0" smtClean="0">
                  <a:solidFill>
                    <a:srgbClr val="00467F"/>
                  </a:solidFill>
                </a:rPr>
                <a:t>79%</a:t>
              </a:r>
            </a:p>
            <a:p>
              <a:pPr algn="ctr"/>
              <a:r>
                <a:rPr lang="en-US" sz="1000" b="1" dirty="0" smtClean="0">
                  <a:solidFill>
                    <a:srgbClr val="00467F"/>
                  </a:solidFill>
                </a:rPr>
                <a:t>Relative Reduction</a:t>
              </a:r>
            </a:p>
          </p:txBody>
        </p:sp>
        <p:sp>
          <p:nvSpPr>
            <p:cNvPr id="9" name="TextBox 8"/>
            <p:cNvSpPr txBox="1"/>
            <p:nvPr/>
          </p:nvSpPr>
          <p:spPr>
            <a:xfrm>
              <a:off x="3433017" y="3548018"/>
              <a:ext cx="914400" cy="646331"/>
            </a:xfrm>
            <a:prstGeom prst="rect">
              <a:avLst/>
            </a:prstGeom>
            <a:noFill/>
          </p:spPr>
          <p:txBody>
            <a:bodyPr wrap="square" rtlCol="0">
              <a:spAutoFit/>
            </a:bodyPr>
            <a:lstStyle/>
            <a:p>
              <a:pPr algn="ctr"/>
              <a:r>
                <a:rPr lang="en-US" sz="1600" b="1" dirty="0" smtClean="0">
                  <a:solidFill>
                    <a:srgbClr val="00467F"/>
                  </a:solidFill>
                </a:rPr>
                <a:t>67%</a:t>
              </a:r>
            </a:p>
            <a:p>
              <a:pPr algn="ctr"/>
              <a:r>
                <a:rPr lang="en-US" sz="1000" b="1" dirty="0" smtClean="0">
                  <a:solidFill>
                    <a:srgbClr val="00467F"/>
                  </a:solidFill>
                </a:rPr>
                <a:t>Relative Reduction</a:t>
              </a:r>
            </a:p>
          </p:txBody>
        </p:sp>
        <p:sp>
          <p:nvSpPr>
            <p:cNvPr id="10" name="TextBox 9"/>
            <p:cNvSpPr txBox="1"/>
            <p:nvPr/>
          </p:nvSpPr>
          <p:spPr>
            <a:xfrm>
              <a:off x="4576516" y="3548018"/>
              <a:ext cx="914400" cy="646331"/>
            </a:xfrm>
            <a:prstGeom prst="rect">
              <a:avLst/>
            </a:prstGeom>
            <a:noFill/>
          </p:spPr>
          <p:txBody>
            <a:bodyPr wrap="square" rtlCol="0">
              <a:spAutoFit/>
            </a:bodyPr>
            <a:lstStyle/>
            <a:p>
              <a:pPr algn="ctr"/>
              <a:r>
                <a:rPr lang="en-US" sz="1600" b="1" dirty="0" smtClean="0">
                  <a:solidFill>
                    <a:srgbClr val="00467F"/>
                  </a:solidFill>
                </a:rPr>
                <a:t>83%</a:t>
              </a:r>
            </a:p>
            <a:p>
              <a:pPr algn="ctr"/>
              <a:r>
                <a:rPr lang="en-US" sz="1000" b="1" dirty="0" smtClean="0">
                  <a:solidFill>
                    <a:srgbClr val="00467F"/>
                  </a:solidFill>
                </a:rPr>
                <a:t>Relative Reduction</a:t>
              </a:r>
            </a:p>
          </p:txBody>
        </p:sp>
      </p:grpSp>
      <p:sp>
        <p:nvSpPr>
          <p:cNvPr id="11" name="TextBox 10"/>
          <p:cNvSpPr txBox="1"/>
          <p:nvPr/>
        </p:nvSpPr>
        <p:spPr>
          <a:xfrm>
            <a:off x="1752600" y="5715000"/>
            <a:ext cx="1447800" cy="338554"/>
          </a:xfrm>
          <a:prstGeom prst="rect">
            <a:avLst/>
          </a:prstGeom>
          <a:noFill/>
        </p:spPr>
        <p:txBody>
          <a:bodyPr wrap="square" rtlCol="0">
            <a:spAutoFit/>
          </a:bodyPr>
          <a:lstStyle/>
          <a:p>
            <a:pPr algn="ctr"/>
            <a:r>
              <a:rPr lang="en-US" sz="800" dirty="0" smtClean="0">
                <a:solidFill>
                  <a:srgbClr val="6A737B">
                    <a:lumMod val="75000"/>
                  </a:srgbClr>
                </a:solidFill>
              </a:rPr>
              <a:t>Baseline </a:t>
            </a:r>
          </a:p>
          <a:p>
            <a:pPr algn="ctr"/>
            <a:r>
              <a:rPr lang="en-US" sz="800" dirty="0" smtClean="0">
                <a:solidFill>
                  <a:srgbClr val="6A737B">
                    <a:lumMod val="75000"/>
                  </a:srgbClr>
                </a:solidFill>
              </a:rPr>
              <a:t>CHA</a:t>
            </a:r>
            <a:r>
              <a:rPr lang="en-US" sz="800" baseline="-25000" dirty="0" smtClean="0">
                <a:solidFill>
                  <a:srgbClr val="6A737B">
                    <a:lumMod val="75000"/>
                  </a:srgbClr>
                </a:solidFill>
              </a:rPr>
              <a:t>2</a:t>
            </a:r>
            <a:r>
              <a:rPr lang="en-US" sz="800" dirty="0" smtClean="0">
                <a:solidFill>
                  <a:srgbClr val="6A737B">
                    <a:lumMod val="75000"/>
                  </a:srgbClr>
                </a:solidFill>
              </a:rPr>
              <a:t>DS</a:t>
            </a:r>
            <a:r>
              <a:rPr lang="en-US" sz="800" baseline="-25000" dirty="0" smtClean="0">
                <a:solidFill>
                  <a:srgbClr val="6A737B">
                    <a:lumMod val="75000"/>
                  </a:srgbClr>
                </a:solidFill>
              </a:rPr>
              <a:t>2</a:t>
            </a:r>
            <a:r>
              <a:rPr lang="en-US" sz="800" dirty="0">
                <a:solidFill>
                  <a:srgbClr val="6A737B">
                    <a:lumMod val="75000"/>
                  </a:srgbClr>
                </a:solidFill>
              </a:rPr>
              <a:t>-</a:t>
            </a:r>
            <a:r>
              <a:rPr lang="en-US" sz="800" dirty="0" smtClean="0">
                <a:solidFill>
                  <a:srgbClr val="6A737B">
                    <a:lumMod val="75000"/>
                  </a:srgbClr>
                </a:solidFill>
              </a:rPr>
              <a:t>VASc = 3.4</a:t>
            </a:r>
          </a:p>
        </p:txBody>
      </p:sp>
      <p:sp>
        <p:nvSpPr>
          <p:cNvPr id="12" name="TextBox 11"/>
          <p:cNvSpPr txBox="1"/>
          <p:nvPr/>
        </p:nvSpPr>
        <p:spPr>
          <a:xfrm>
            <a:off x="3200400" y="5715000"/>
            <a:ext cx="1447800" cy="338554"/>
          </a:xfrm>
          <a:prstGeom prst="rect">
            <a:avLst/>
          </a:prstGeom>
          <a:noFill/>
        </p:spPr>
        <p:txBody>
          <a:bodyPr wrap="square" rtlCol="0">
            <a:spAutoFit/>
          </a:bodyPr>
          <a:lstStyle/>
          <a:p>
            <a:pPr algn="ctr"/>
            <a:r>
              <a:rPr lang="en-US" sz="800" dirty="0" smtClean="0">
                <a:solidFill>
                  <a:srgbClr val="6A737B">
                    <a:lumMod val="75000"/>
                  </a:srgbClr>
                </a:solidFill>
              </a:rPr>
              <a:t>Baseline </a:t>
            </a:r>
          </a:p>
          <a:p>
            <a:pPr algn="ctr"/>
            <a:r>
              <a:rPr lang="en-US" sz="800" dirty="0" smtClean="0">
                <a:solidFill>
                  <a:srgbClr val="6A737B">
                    <a:lumMod val="75000"/>
                  </a:srgbClr>
                </a:solidFill>
              </a:rPr>
              <a:t>CHA</a:t>
            </a:r>
            <a:r>
              <a:rPr lang="en-US" sz="800" baseline="-25000" dirty="0" smtClean="0">
                <a:solidFill>
                  <a:srgbClr val="6A737B">
                    <a:lumMod val="75000"/>
                  </a:srgbClr>
                </a:solidFill>
              </a:rPr>
              <a:t>2</a:t>
            </a:r>
            <a:r>
              <a:rPr lang="en-US" sz="800" dirty="0" smtClean="0">
                <a:solidFill>
                  <a:srgbClr val="6A737B">
                    <a:lumMod val="75000"/>
                  </a:srgbClr>
                </a:solidFill>
              </a:rPr>
              <a:t>DS</a:t>
            </a:r>
            <a:r>
              <a:rPr lang="en-US" sz="800" baseline="-25000" dirty="0" smtClean="0">
                <a:solidFill>
                  <a:srgbClr val="6A737B">
                    <a:lumMod val="75000"/>
                  </a:srgbClr>
                </a:solidFill>
              </a:rPr>
              <a:t>2</a:t>
            </a:r>
            <a:r>
              <a:rPr lang="en-US" sz="800" dirty="0">
                <a:solidFill>
                  <a:srgbClr val="6A737B">
                    <a:lumMod val="75000"/>
                  </a:srgbClr>
                </a:solidFill>
              </a:rPr>
              <a:t>-</a:t>
            </a:r>
            <a:r>
              <a:rPr lang="en-US" sz="800" dirty="0" smtClean="0">
                <a:solidFill>
                  <a:srgbClr val="6A737B">
                    <a:lumMod val="75000"/>
                  </a:srgbClr>
                </a:solidFill>
              </a:rPr>
              <a:t>VASc = 3.8</a:t>
            </a:r>
          </a:p>
        </p:txBody>
      </p:sp>
      <p:sp>
        <p:nvSpPr>
          <p:cNvPr id="13" name="TextBox 12"/>
          <p:cNvSpPr txBox="1"/>
          <p:nvPr/>
        </p:nvSpPr>
        <p:spPr>
          <a:xfrm>
            <a:off x="4620904" y="5715000"/>
            <a:ext cx="1447800" cy="338554"/>
          </a:xfrm>
          <a:prstGeom prst="rect">
            <a:avLst/>
          </a:prstGeom>
          <a:noFill/>
        </p:spPr>
        <p:txBody>
          <a:bodyPr wrap="square" rtlCol="0">
            <a:spAutoFit/>
          </a:bodyPr>
          <a:lstStyle/>
          <a:p>
            <a:pPr algn="ctr"/>
            <a:r>
              <a:rPr lang="en-US" sz="800" dirty="0" smtClean="0">
                <a:solidFill>
                  <a:srgbClr val="6A737B">
                    <a:lumMod val="75000"/>
                  </a:srgbClr>
                </a:solidFill>
              </a:rPr>
              <a:t>Baseline </a:t>
            </a:r>
          </a:p>
          <a:p>
            <a:pPr algn="ctr"/>
            <a:r>
              <a:rPr lang="en-US" sz="800" dirty="0" smtClean="0">
                <a:solidFill>
                  <a:srgbClr val="6A737B">
                    <a:lumMod val="75000"/>
                  </a:srgbClr>
                </a:solidFill>
              </a:rPr>
              <a:t>CHA</a:t>
            </a:r>
            <a:r>
              <a:rPr lang="en-US" sz="800" baseline="-25000" dirty="0" smtClean="0">
                <a:solidFill>
                  <a:srgbClr val="6A737B">
                    <a:lumMod val="75000"/>
                  </a:srgbClr>
                </a:solidFill>
              </a:rPr>
              <a:t>2</a:t>
            </a:r>
            <a:r>
              <a:rPr lang="en-US" sz="800" dirty="0" smtClean="0">
                <a:solidFill>
                  <a:srgbClr val="6A737B">
                    <a:lumMod val="75000"/>
                  </a:srgbClr>
                </a:solidFill>
              </a:rPr>
              <a:t>DS</a:t>
            </a:r>
            <a:r>
              <a:rPr lang="en-US" sz="800" baseline="-25000" dirty="0" smtClean="0">
                <a:solidFill>
                  <a:srgbClr val="6A737B">
                    <a:lumMod val="75000"/>
                  </a:srgbClr>
                </a:solidFill>
              </a:rPr>
              <a:t>2</a:t>
            </a:r>
            <a:r>
              <a:rPr lang="en-US" sz="800" dirty="0">
                <a:solidFill>
                  <a:srgbClr val="6A737B">
                    <a:lumMod val="75000"/>
                  </a:srgbClr>
                </a:solidFill>
              </a:rPr>
              <a:t>-</a:t>
            </a:r>
            <a:r>
              <a:rPr lang="en-US" sz="800" dirty="0" smtClean="0">
                <a:solidFill>
                  <a:srgbClr val="6A737B">
                    <a:lumMod val="75000"/>
                  </a:srgbClr>
                </a:solidFill>
              </a:rPr>
              <a:t>VASc = 3.9</a:t>
            </a:r>
          </a:p>
        </p:txBody>
      </p:sp>
      <p:sp>
        <p:nvSpPr>
          <p:cNvPr id="14" name="Rectangle 13"/>
          <p:cNvSpPr/>
          <p:nvPr/>
        </p:nvSpPr>
        <p:spPr>
          <a:xfrm>
            <a:off x="0" y="6521678"/>
            <a:ext cx="8468518" cy="215444"/>
          </a:xfrm>
          <a:prstGeom prst="rect">
            <a:avLst/>
          </a:prstGeom>
        </p:spPr>
        <p:txBody>
          <a:bodyPr wrap="square">
            <a:spAutoFit/>
          </a:bodyPr>
          <a:lstStyle/>
          <a:p>
            <a:r>
              <a:rPr lang="en-US" sz="800" dirty="0" smtClean="0">
                <a:solidFill>
                  <a:srgbClr val="6A737B">
                    <a:lumMod val="75000"/>
                  </a:srgbClr>
                </a:solidFill>
              </a:rPr>
              <a:t>FDA Oct 2014 Panel Sponsor Presentation. </a:t>
            </a:r>
            <a:r>
              <a:rPr lang="en-US" sz="800" dirty="0" err="1" smtClean="0">
                <a:solidFill>
                  <a:srgbClr val="6A737B">
                    <a:lumMod val="75000"/>
                  </a:srgbClr>
                </a:solidFill>
              </a:rPr>
              <a:t>Hanzel</a:t>
            </a:r>
            <a:r>
              <a:rPr lang="en-US" sz="800" dirty="0" smtClean="0">
                <a:solidFill>
                  <a:srgbClr val="6A737B">
                    <a:lumMod val="75000"/>
                  </a:srgbClr>
                </a:solidFill>
              </a:rPr>
              <a:t> G, et al. TCT 2014 (abstract) </a:t>
            </a:r>
            <a:endParaRPr lang="en-US" sz="800" dirty="0">
              <a:solidFill>
                <a:srgbClr val="6A737B">
                  <a:lumMod val="75000"/>
                </a:srgbClr>
              </a:solidFill>
            </a:endParaRPr>
          </a:p>
        </p:txBody>
      </p:sp>
      <p:sp>
        <p:nvSpPr>
          <p:cNvPr id="15" name="Slide Number Placeholder 14"/>
          <p:cNvSpPr>
            <a:spLocks noGrp="1"/>
          </p:cNvSpPr>
          <p:nvPr>
            <p:ph type="sldNum" sz="quarter" idx="10"/>
          </p:nvPr>
        </p:nvSpPr>
        <p:spPr/>
        <p:txBody>
          <a:bodyPr/>
          <a:lstStyle/>
          <a:p>
            <a:fld id="{3D91C2AC-7EC4-4479-BC6B-7DF2D2375EF1}" type="slidenum">
              <a:rPr lang="en-AU" smtClean="0">
                <a:solidFill>
                  <a:srgbClr val="00467F">
                    <a:tint val="75000"/>
                  </a:srgbClr>
                </a:solidFill>
              </a:rPr>
              <a:pPr/>
              <a:t>80</a:t>
            </a:fld>
            <a:endParaRPr lang="en-AU">
              <a:solidFill>
                <a:srgbClr val="00467F">
                  <a:tint val="75000"/>
                </a:srgbClr>
              </a:solidFill>
            </a:endParaRPr>
          </a:p>
        </p:txBody>
      </p:sp>
    </p:spTree>
    <p:extLst>
      <p:ext uri="{BB962C8B-B14F-4D97-AF65-F5344CB8AC3E}">
        <p14:creationId xmlns:p14="http://schemas.microsoft.com/office/powerpoint/2010/main" val="163418329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Watchman Vs Warfarin</a:t>
            </a:r>
            <a:endParaRPr lang="en-US" dirty="0">
              <a:solidFill>
                <a:srgbClr val="FF0000"/>
              </a:solidFill>
            </a:endParaRPr>
          </a:p>
        </p:txBody>
      </p:sp>
      <p:sp>
        <p:nvSpPr>
          <p:cNvPr id="4" name="TextBox 3"/>
          <p:cNvSpPr txBox="1"/>
          <p:nvPr/>
        </p:nvSpPr>
        <p:spPr>
          <a:xfrm>
            <a:off x="152400" y="6533698"/>
            <a:ext cx="8458200" cy="215444"/>
          </a:xfrm>
          <a:prstGeom prst="rect">
            <a:avLst/>
          </a:prstGeom>
          <a:noFill/>
        </p:spPr>
        <p:txBody>
          <a:bodyPr wrap="square" rtlCol="0">
            <a:spAutoFit/>
          </a:bodyPr>
          <a:lstStyle/>
          <a:p>
            <a:r>
              <a:rPr lang="en-US" sz="800" dirty="0" smtClean="0">
                <a:solidFill>
                  <a:srgbClr val="6A737B">
                    <a:lumMod val="75000"/>
                  </a:srgbClr>
                </a:solidFill>
              </a:rPr>
              <a:t>Source: Holmes DR, et al. </a:t>
            </a:r>
            <a:r>
              <a:rPr lang="en-US" sz="800" dirty="0">
                <a:solidFill>
                  <a:srgbClr val="6A737B">
                    <a:lumMod val="75000"/>
                  </a:srgbClr>
                </a:solidFill>
                <a:latin typeface="ITC Officina Serif"/>
              </a:rPr>
              <a:t>Holmes, DR et al. </a:t>
            </a:r>
            <a:r>
              <a:rPr lang="en-US" sz="800" i="1" dirty="0">
                <a:solidFill>
                  <a:srgbClr val="6A737B">
                    <a:lumMod val="75000"/>
                  </a:srgbClr>
                </a:solidFill>
                <a:latin typeface="ITC Officina Serif"/>
              </a:rPr>
              <a:t>JACC</a:t>
            </a:r>
            <a:r>
              <a:rPr lang="en-US" sz="800" dirty="0">
                <a:solidFill>
                  <a:srgbClr val="6A737B">
                    <a:lumMod val="75000"/>
                  </a:srgbClr>
                </a:solidFill>
                <a:latin typeface="ITC Officina Serif"/>
              </a:rPr>
              <a:t> </a:t>
            </a:r>
            <a:r>
              <a:rPr lang="en-US" sz="800" dirty="0" smtClean="0">
                <a:solidFill>
                  <a:srgbClr val="6A737B">
                    <a:lumMod val="75000"/>
                  </a:srgbClr>
                </a:solidFill>
                <a:latin typeface="ITC Officina Serif"/>
              </a:rPr>
              <a:t>2015; In Press.</a:t>
            </a:r>
            <a:r>
              <a:rPr lang="en-US" sz="800" b="1" dirty="0" smtClean="0">
                <a:solidFill>
                  <a:srgbClr val="FF0000"/>
                </a:solidFill>
                <a:latin typeface="ITC Officina Serif"/>
              </a:rPr>
              <a:t>  </a:t>
            </a:r>
            <a:r>
              <a:rPr lang="en-US" sz="800" dirty="0" smtClean="0">
                <a:solidFill>
                  <a:srgbClr val="6A737B">
                    <a:lumMod val="75000"/>
                  </a:srgbClr>
                </a:solidFill>
              </a:rPr>
              <a:t>Combined data set of all PROTECT </a:t>
            </a:r>
            <a:r>
              <a:rPr lang="en-US" sz="800" dirty="0">
                <a:solidFill>
                  <a:srgbClr val="6A737B">
                    <a:lumMod val="75000"/>
                  </a:srgbClr>
                </a:solidFill>
              </a:rPr>
              <a:t>AF and PREVAIL </a:t>
            </a:r>
            <a:r>
              <a:rPr lang="en-US" sz="800" dirty="0" smtClean="0">
                <a:solidFill>
                  <a:srgbClr val="6A737B">
                    <a:lumMod val="75000"/>
                  </a:srgbClr>
                </a:solidFill>
              </a:rPr>
              <a:t>WATCHMAN patients versus chronic warfarin patients</a:t>
            </a:r>
            <a:endParaRPr lang="en-US" sz="800" dirty="0">
              <a:solidFill>
                <a:srgbClr val="6A737B">
                  <a:lumMod val="75000"/>
                </a:srgbClr>
              </a:solidFill>
            </a:endParaRPr>
          </a:p>
        </p:txBody>
      </p:sp>
      <p:graphicFrame>
        <p:nvGraphicFramePr>
          <p:cNvPr id="6" name="Content Placeholder 15"/>
          <p:cNvGraphicFramePr>
            <a:graphicFrameLocks/>
          </p:cNvGraphicFramePr>
          <p:nvPr>
            <p:extLst/>
          </p:nvPr>
        </p:nvGraphicFramePr>
        <p:xfrm>
          <a:off x="314325" y="1371600"/>
          <a:ext cx="8503920" cy="4279095"/>
        </p:xfrm>
        <a:graphic>
          <a:graphicData uri="http://schemas.openxmlformats.org/drawingml/2006/table">
            <a:tbl>
              <a:tblPr firstRow="1" bandRow="1">
                <a:tableStyleId>{5C22544A-7EE6-4342-B048-85BDC9FD1C3A}</a:tableStyleId>
              </a:tblPr>
              <a:tblGrid>
                <a:gridCol w="6467475"/>
                <a:gridCol w="914400"/>
                <a:gridCol w="1122045"/>
              </a:tblGrid>
              <a:tr h="344195">
                <a:tc>
                  <a:txBody>
                    <a:bodyPr/>
                    <a:lstStyle/>
                    <a:p>
                      <a:pPr algn="l"/>
                      <a:endParaRPr lang="en-US" sz="1800" b="1" baseline="0" dirty="0">
                        <a:solidFill>
                          <a:schemeClr val="bg1">
                            <a:lumMod val="95000"/>
                          </a:schemeClr>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800" b="1" baseline="0" dirty="0" smtClean="0">
                          <a:solidFill>
                            <a:schemeClr val="bg1">
                              <a:lumMod val="95000"/>
                            </a:schemeClr>
                          </a:solidFill>
                        </a:rPr>
                        <a:t>HR</a:t>
                      </a:r>
                      <a:endParaRPr lang="en-US" sz="1800" b="1" baseline="0" dirty="0">
                        <a:solidFill>
                          <a:schemeClr val="bg1">
                            <a:lumMod val="95000"/>
                          </a:schemeClr>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800" b="1" baseline="0" dirty="0" smtClean="0">
                          <a:solidFill>
                            <a:schemeClr val="bg1">
                              <a:lumMod val="95000"/>
                            </a:schemeClr>
                          </a:solidFill>
                        </a:rPr>
                        <a:t>p-value</a:t>
                      </a:r>
                      <a:endParaRPr lang="en-US" sz="1800" b="1" baseline="0" dirty="0">
                        <a:solidFill>
                          <a:schemeClr val="bg1">
                            <a:lumMod val="95000"/>
                          </a:schemeClr>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414495">
                <a:tc>
                  <a:txBody>
                    <a:bodyPr/>
                    <a:lstStyle/>
                    <a:p>
                      <a:pPr algn="l" fontAlgn="b"/>
                      <a:r>
                        <a:rPr lang="en-US" sz="1400" b="1" i="0" u="none" strike="noStrike" dirty="0">
                          <a:solidFill>
                            <a:schemeClr val="accent6">
                              <a:lumMod val="75000"/>
                            </a:schemeClr>
                          </a:solidFill>
                          <a:effectLst/>
                          <a:latin typeface="+mn-lt"/>
                        </a:rPr>
                        <a:t>Efficacy</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0.79</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0.22</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lvl="1" algn="l" fontAlgn="b"/>
                      <a:r>
                        <a:rPr lang="en-US" sz="1400" b="0" i="0" u="none" strike="noStrike" dirty="0">
                          <a:solidFill>
                            <a:schemeClr val="accent6">
                              <a:lumMod val="75000"/>
                            </a:schemeClr>
                          </a:solidFill>
                          <a:effectLst/>
                          <a:latin typeface="+mn-lt"/>
                        </a:rPr>
                        <a:t>All stroke or SE</a:t>
                      </a: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1.02</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0.94</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lvl="2" algn="l" fontAlgn="b"/>
                      <a:r>
                        <a:rPr lang="en-US" sz="1200" b="0" i="0" u="none" strike="noStrike" dirty="0">
                          <a:solidFill>
                            <a:schemeClr val="accent6">
                              <a:lumMod val="75000"/>
                            </a:schemeClr>
                          </a:solidFill>
                          <a:effectLst/>
                          <a:latin typeface="+mn-lt"/>
                        </a:rPr>
                        <a:t>Ischemic stroke or SE</a:t>
                      </a: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1.95</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0.05</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lvl="2" algn="l" fontAlgn="b"/>
                      <a:r>
                        <a:rPr lang="en-US" sz="1200" b="0" i="0" u="none" strike="noStrike" dirty="0">
                          <a:solidFill>
                            <a:schemeClr val="accent6">
                              <a:lumMod val="75000"/>
                            </a:schemeClr>
                          </a:solidFill>
                          <a:effectLst/>
                          <a:latin typeface="+mn-lt"/>
                        </a:rPr>
                        <a:t>Hemorrhagic stroke</a:t>
                      </a: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0.22</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0.004</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lvl="2" algn="l" fontAlgn="b"/>
                      <a:r>
                        <a:rPr lang="en-US" sz="1200" b="0" i="0" u="none" strike="noStrike" dirty="0" smtClean="0">
                          <a:solidFill>
                            <a:schemeClr val="accent6">
                              <a:lumMod val="75000"/>
                            </a:schemeClr>
                          </a:solidFill>
                          <a:effectLst/>
                          <a:latin typeface="+mn-lt"/>
                        </a:rPr>
                        <a:t>Ischemic stroke or SE</a:t>
                      </a:r>
                      <a:r>
                        <a:rPr lang="en-US" sz="1200" b="0" i="0" u="none" strike="noStrike" baseline="0" dirty="0" smtClean="0">
                          <a:solidFill>
                            <a:schemeClr val="accent6">
                              <a:lumMod val="75000"/>
                            </a:schemeClr>
                          </a:solidFill>
                          <a:effectLst/>
                          <a:latin typeface="+mn-lt"/>
                        </a:rPr>
                        <a:t> </a:t>
                      </a:r>
                      <a:r>
                        <a:rPr lang="en-US" sz="1200" b="0" i="0" u="none" strike="noStrike" dirty="0" smtClean="0">
                          <a:solidFill>
                            <a:schemeClr val="accent6">
                              <a:lumMod val="75000"/>
                            </a:schemeClr>
                          </a:solidFill>
                          <a:effectLst/>
                          <a:latin typeface="+mn-lt"/>
                        </a:rPr>
                        <a:t>&gt;7 days</a:t>
                      </a:r>
                      <a:endParaRPr lang="en-US" sz="1200" b="0"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1.56</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0.21</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lvl="1" algn="l" fontAlgn="b"/>
                      <a:r>
                        <a:rPr lang="en-US" sz="1400" b="0" i="0" u="none" strike="noStrike" dirty="0" smtClean="0">
                          <a:solidFill>
                            <a:schemeClr val="accent6">
                              <a:lumMod val="75000"/>
                            </a:schemeClr>
                          </a:solidFill>
                          <a:effectLst/>
                          <a:latin typeface="+mn-lt"/>
                        </a:rPr>
                        <a:t>CV/unexplained </a:t>
                      </a:r>
                      <a:r>
                        <a:rPr lang="en-US" sz="1400" b="0" i="0" u="none" strike="noStrike" dirty="0">
                          <a:solidFill>
                            <a:schemeClr val="accent6">
                              <a:lumMod val="75000"/>
                            </a:schemeClr>
                          </a:solidFill>
                          <a:effectLst/>
                          <a:latin typeface="+mn-lt"/>
                        </a:rPr>
                        <a:t>death</a:t>
                      </a: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0.48</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0.006</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82880">
                <a:tc>
                  <a:txBody>
                    <a:bodyPr/>
                    <a:lstStyle/>
                    <a:p>
                      <a:pPr algn="l" fontAlgn="b"/>
                      <a:endParaRPr lang="en-US" sz="6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fontAlgn="b"/>
                      <a:endParaRPr lang="en-US" sz="6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fontAlgn="b"/>
                      <a:endParaRPr lang="en-US" sz="6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r>
              <a:tr h="414495">
                <a:tc>
                  <a:txBody>
                    <a:bodyPr/>
                    <a:lstStyle/>
                    <a:p>
                      <a:pPr algn="l" fontAlgn="b"/>
                      <a:r>
                        <a:rPr lang="en-US" sz="1400" b="1" i="0" u="none" strike="noStrike" dirty="0">
                          <a:solidFill>
                            <a:schemeClr val="accent6">
                              <a:lumMod val="75000"/>
                            </a:schemeClr>
                          </a:solidFill>
                          <a:effectLst/>
                          <a:latin typeface="+mn-lt"/>
                        </a:rPr>
                        <a:t>All-cause death</a:t>
                      </a: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0.73</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0.07</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algn="l" fontAlgn="b"/>
                      <a:r>
                        <a:rPr lang="en-US" sz="1400" b="1" i="0" u="none" strike="noStrike" dirty="0">
                          <a:solidFill>
                            <a:schemeClr val="accent6">
                              <a:lumMod val="75000"/>
                            </a:schemeClr>
                          </a:solidFill>
                          <a:effectLst/>
                          <a:latin typeface="+mn-lt"/>
                        </a:rPr>
                        <a:t>Major </a:t>
                      </a:r>
                      <a:r>
                        <a:rPr lang="en-US" sz="1400" b="1" i="0" u="none" strike="noStrike" dirty="0" smtClean="0">
                          <a:solidFill>
                            <a:schemeClr val="accent6">
                              <a:lumMod val="75000"/>
                            </a:schemeClr>
                          </a:solidFill>
                          <a:effectLst/>
                          <a:latin typeface="+mn-lt"/>
                        </a:rPr>
                        <a:t>bleed, all</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1.00</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0.98</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4495">
                <a:tc>
                  <a:txBody>
                    <a:bodyPr/>
                    <a:lstStyle/>
                    <a:p>
                      <a:pPr algn="l" fontAlgn="b"/>
                      <a:r>
                        <a:rPr lang="en-US" sz="1400" b="1" i="0" u="none" strike="noStrike" dirty="0">
                          <a:solidFill>
                            <a:schemeClr val="accent6">
                              <a:lumMod val="75000"/>
                            </a:schemeClr>
                          </a:solidFill>
                          <a:effectLst/>
                          <a:latin typeface="+mn-lt"/>
                        </a:rPr>
                        <a:t>Major </a:t>
                      </a:r>
                      <a:r>
                        <a:rPr lang="en-US" sz="1400" b="1" i="0" u="none" strike="noStrike" dirty="0" smtClean="0">
                          <a:solidFill>
                            <a:schemeClr val="accent6">
                              <a:lumMod val="75000"/>
                            </a:schemeClr>
                          </a:solidFill>
                          <a:effectLst/>
                          <a:latin typeface="+mn-lt"/>
                        </a:rPr>
                        <a:t>bleeding, non</a:t>
                      </a:r>
                      <a:r>
                        <a:rPr lang="en-US" sz="1400" b="1" i="0" u="none" strike="noStrike" baseline="0" dirty="0" smtClean="0">
                          <a:solidFill>
                            <a:schemeClr val="accent6">
                              <a:lumMod val="75000"/>
                            </a:schemeClr>
                          </a:solidFill>
                          <a:effectLst/>
                          <a:latin typeface="+mn-lt"/>
                        </a:rPr>
                        <a:t> procedure-related</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0.51</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400" b="1" i="0" u="none" strike="noStrike" dirty="0" smtClean="0">
                          <a:solidFill>
                            <a:schemeClr val="accent6">
                              <a:lumMod val="75000"/>
                            </a:schemeClr>
                          </a:solidFill>
                          <a:effectLst/>
                          <a:latin typeface="+mn-lt"/>
                        </a:rPr>
                        <a:t>0.002</a:t>
                      </a:r>
                      <a:endParaRPr lang="en-US" sz="1400" b="1" i="0" u="none" strike="noStrike" dirty="0">
                        <a:solidFill>
                          <a:schemeClr val="accent6">
                            <a:lumMod val="75000"/>
                          </a:schemeClr>
                        </a:solidFill>
                        <a:effectLst/>
                        <a:latin typeface="+mn-lt"/>
                      </a:endParaRPr>
                    </a:p>
                  </a:txBody>
                  <a:tcPr marL="7620" marR="7620" marT="762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7" name="Chart 6"/>
          <p:cNvGraphicFramePr/>
          <p:nvPr>
            <p:extLst/>
          </p:nvPr>
        </p:nvGraphicFramePr>
        <p:xfrm>
          <a:off x="1519431" y="1597025"/>
          <a:ext cx="6096000" cy="48387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271979" y="5678071"/>
            <a:ext cx="4090737" cy="307777"/>
          </a:xfrm>
          <a:prstGeom prst="rect">
            <a:avLst/>
          </a:prstGeom>
          <a:noFill/>
        </p:spPr>
        <p:txBody>
          <a:bodyPr wrap="square" rtlCol="0">
            <a:spAutoFit/>
          </a:bodyPr>
          <a:lstStyle/>
          <a:p>
            <a:pPr marL="236538" indent="-119063" algn="r"/>
            <a:r>
              <a:rPr lang="en-US" sz="1400" b="1" dirty="0">
                <a:solidFill>
                  <a:srgbClr val="6A737B">
                    <a:lumMod val="75000"/>
                  </a:srgbClr>
                </a:solidFill>
              </a:rPr>
              <a:t>Favors WATCHMAN </a:t>
            </a:r>
            <a:r>
              <a:rPr lang="en-US" sz="1400" b="1" dirty="0">
                <a:solidFill>
                  <a:srgbClr val="6A737B">
                    <a:lumMod val="75000"/>
                  </a:srgbClr>
                </a:solidFill>
                <a:sym typeface="Wingdings" panose="05000000000000000000" pitchFamily="2" charset="2"/>
              </a:rPr>
              <a:t> </a:t>
            </a:r>
            <a:endParaRPr lang="en-US" sz="1400" b="1" dirty="0">
              <a:solidFill>
                <a:srgbClr val="6A737B">
                  <a:lumMod val="75000"/>
                </a:srgbClr>
              </a:solidFill>
            </a:endParaRPr>
          </a:p>
        </p:txBody>
      </p:sp>
      <p:sp>
        <p:nvSpPr>
          <p:cNvPr id="9" name="TextBox 8"/>
          <p:cNvSpPr txBox="1"/>
          <p:nvPr/>
        </p:nvSpPr>
        <p:spPr>
          <a:xfrm>
            <a:off x="5505183" y="5678071"/>
            <a:ext cx="2953017" cy="307777"/>
          </a:xfrm>
          <a:prstGeom prst="rect">
            <a:avLst/>
          </a:prstGeom>
          <a:noFill/>
        </p:spPr>
        <p:txBody>
          <a:bodyPr wrap="square" rtlCol="0">
            <a:spAutoFit/>
          </a:bodyPr>
          <a:lstStyle/>
          <a:p>
            <a:pPr marL="236538" indent="-119063"/>
            <a:r>
              <a:rPr lang="en-US" sz="1400" b="1" dirty="0">
                <a:solidFill>
                  <a:srgbClr val="6A737B">
                    <a:lumMod val="75000"/>
                  </a:srgbClr>
                </a:solidFill>
                <a:sym typeface="Wingdings"/>
              </a:rPr>
              <a:t> </a:t>
            </a:r>
            <a:r>
              <a:rPr lang="en-US" sz="1400" b="1" dirty="0">
                <a:solidFill>
                  <a:srgbClr val="6A737B">
                    <a:lumMod val="75000"/>
                  </a:srgbClr>
                </a:solidFill>
              </a:rPr>
              <a:t>Favors warfarin</a:t>
            </a:r>
          </a:p>
        </p:txBody>
      </p:sp>
      <p:sp>
        <p:nvSpPr>
          <p:cNvPr id="10" name="TextBox 9"/>
          <p:cNvSpPr txBox="1"/>
          <p:nvPr/>
        </p:nvSpPr>
        <p:spPr>
          <a:xfrm>
            <a:off x="3005331" y="6245225"/>
            <a:ext cx="3124200" cy="307777"/>
          </a:xfrm>
          <a:prstGeom prst="rect">
            <a:avLst/>
          </a:prstGeom>
          <a:noFill/>
        </p:spPr>
        <p:txBody>
          <a:bodyPr wrap="square" rtlCol="0">
            <a:spAutoFit/>
          </a:bodyPr>
          <a:lstStyle/>
          <a:p>
            <a:pPr algn="ctr"/>
            <a:r>
              <a:rPr lang="en-US" sz="1400" b="1" dirty="0">
                <a:solidFill>
                  <a:srgbClr val="6A737B">
                    <a:lumMod val="75000"/>
                  </a:srgbClr>
                </a:solidFill>
              </a:rPr>
              <a:t>Hazard Ratio (95% CI)</a:t>
            </a:r>
          </a:p>
        </p:txBody>
      </p:sp>
      <p:sp>
        <p:nvSpPr>
          <p:cNvPr id="3" name="Slide Number Placeholder 2"/>
          <p:cNvSpPr>
            <a:spLocks noGrp="1"/>
          </p:cNvSpPr>
          <p:nvPr>
            <p:ph type="sldNum" sz="quarter" idx="10"/>
          </p:nvPr>
        </p:nvSpPr>
        <p:spPr/>
        <p:txBody>
          <a:bodyPr/>
          <a:lstStyle/>
          <a:p>
            <a:fld id="{3D91C2AC-7EC4-4479-BC6B-7DF2D2375EF1}" type="slidenum">
              <a:rPr lang="en-AU" smtClean="0">
                <a:solidFill>
                  <a:srgbClr val="00467F">
                    <a:tint val="75000"/>
                  </a:srgbClr>
                </a:solidFill>
              </a:rPr>
              <a:pPr/>
              <a:t>81</a:t>
            </a:fld>
            <a:endParaRPr lang="en-AU">
              <a:solidFill>
                <a:srgbClr val="00467F">
                  <a:tint val="75000"/>
                </a:srgbClr>
              </a:solidFill>
            </a:endParaRPr>
          </a:p>
        </p:txBody>
      </p:sp>
      <p:sp>
        <p:nvSpPr>
          <p:cNvPr id="5" name="Rectangle 4"/>
          <p:cNvSpPr/>
          <p:nvPr/>
        </p:nvSpPr>
        <p:spPr bwMode="auto">
          <a:xfrm>
            <a:off x="152400" y="4437112"/>
            <a:ext cx="8884096" cy="2096586"/>
          </a:xfrm>
          <a:prstGeom prst="rect">
            <a:avLst/>
          </a:prstGeom>
          <a:noFill/>
          <a:ln>
            <a:solidFill>
              <a:srgbClr val="FF0000"/>
            </a:solidFill>
            <a:headEnd type="none" w="med" len="med"/>
            <a:tailEnd type="none" w="med" len="med"/>
          </a:ln>
          <a:scene3d>
            <a:camera prst="orthographicFront" fov="0">
              <a:rot lat="0" lon="0" rev="0"/>
            </a:camera>
            <a:lightRig rig="glow" dir="t">
              <a:rot lat="0" lon="0" rev="6360000"/>
            </a:lightRig>
          </a:scene3d>
          <a:sp3d contourW="1000"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3562057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rot="16200000">
            <a:off x="6591300" y="40005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smtClean="0">
                <a:solidFill>
                  <a:srgbClr val="002060"/>
                </a:solidFill>
              </a:rPr>
              <a:t>SH-153304-AA Apr 2013</a:t>
            </a:r>
            <a:endParaRPr lang="en-US" sz="1050" dirty="0">
              <a:solidFill>
                <a:srgbClr val="002060"/>
              </a:solidFill>
            </a:endParaRPr>
          </a:p>
        </p:txBody>
      </p:sp>
      <p:sp>
        <p:nvSpPr>
          <p:cNvPr id="7" name="Title 1"/>
          <p:cNvSpPr>
            <a:spLocks noGrp="1"/>
          </p:cNvSpPr>
          <p:nvPr>
            <p:ph type="title"/>
          </p:nvPr>
        </p:nvSpPr>
        <p:spPr>
          <a:xfrm>
            <a:off x="120650" y="228600"/>
            <a:ext cx="7804150" cy="584200"/>
          </a:xfrm>
        </p:spPr>
        <p:txBody>
          <a:bodyPr>
            <a:noAutofit/>
          </a:bodyPr>
          <a:lstStyle/>
          <a:p>
            <a:pPr algn="l">
              <a:defRPr/>
            </a:pPr>
            <a:r>
              <a:rPr lang="en-US" sz="3600" b="0" dirty="0" smtClean="0">
                <a:cs typeface="Lucida Sans Unicode" pitchFamily="34" charset="0"/>
              </a:rPr>
              <a:t>WATCHMAN™ Clinical Program</a:t>
            </a:r>
            <a:endParaRPr lang="en-US" sz="3600" b="0" dirty="0">
              <a:cs typeface="Lucida Sans Unicode" pitchFamily="34" charset="0"/>
            </a:endParaRPr>
          </a:p>
        </p:txBody>
      </p:sp>
      <p:graphicFrame>
        <p:nvGraphicFramePr>
          <p:cNvPr id="10" name="Content Placeholder 3"/>
          <p:cNvGraphicFramePr>
            <a:graphicFrameLocks/>
          </p:cNvGraphicFramePr>
          <p:nvPr>
            <p:extLst/>
          </p:nvPr>
        </p:nvGraphicFramePr>
        <p:xfrm>
          <a:off x="76200" y="1123931"/>
          <a:ext cx="8824636" cy="5124469"/>
        </p:xfrm>
        <a:graphic>
          <a:graphicData uri="http://schemas.openxmlformats.org/drawingml/2006/table">
            <a:tbl>
              <a:tblPr firstRow="1" bandRow="1"/>
              <a:tblGrid>
                <a:gridCol w="1874718"/>
                <a:gridCol w="1510080"/>
                <a:gridCol w="1737726"/>
                <a:gridCol w="2039939"/>
                <a:gridCol w="1662173"/>
              </a:tblGrid>
              <a:tr h="385850">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algn="ctr"/>
                      <a:endParaRPr lang="en-US" dirty="0">
                        <a:solidFill>
                          <a:schemeClr val="tx1"/>
                        </a:solidFill>
                      </a:endParaRPr>
                    </a:p>
                  </a:txBody>
                  <a:tcPr marL="91447" marR="91447" marT="45714" marB="45714"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algn="ctr"/>
                      <a:r>
                        <a:rPr lang="en-US" sz="1400" dirty="0" smtClean="0">
                          <a:solidFill>
                            <a:schemeClr val="bg2"/>
                          </a:solidFill>
                        </a:rPr>
                        <a:t>PROTECT</a:t>
                      </a:r>
                      <a:r>
                        <a:rPr lang="en-US" sz="1400" baseline="0" dirty="0" smtClean="0">
                          <a:solidFill>
                            <a:schemeClr val="bg2"/>
                          </a:solidFill>
                        </a:rPr>
                        <a:t> </a:t>
                      </a:r>
                      <a:r>
                        <a:rPr lang="en-US" sz="1400" dirty="0" smtClean="0">
                          <a:solidFill>
                            <a:schemeClr val="bg2"/>
                          </a:solidFill>
                        </a:rPr>
                        <a:t>AF</a:t>
                      </a:r>
                      <a:r>
                        <a:rPr lang="en-US" sz="1400" baseline="30000" dirty="0" smtClean="0">
                          <a:solidFill>
                            <a:schemeClr val="bg2"/>
                          </a:solidFill>
                        </a:rPr>
                        <a:t>1</a:t>
                      </a:r>
                      <a:endParaRPr lang="en-US" sz="1400" baseline="30000" dirty="0">
                        <a:solidFill>
                          <a:schemeClr val="bg2"/>
                        </a:solidFill>
                      </a:endParaRPr>
                    </a:p>
                  </a:txBody>
                  <a:tcPr marL="91447" marR="91447" marT="45714" marB="45714" anchor="ctr">
                    <a:lnL w="12700" cmpd="sng">
                      <a:noFill/>
                    </a:lnL>
                    <a:lnR w="12700" cmpd="sng">
                      <a:solidFill>
                        <a:srgbClr val="F8F8F8"/>
                      </a:solidFill>
                    </a:lnR>
                    <a:lnT w="12700" cmpd="sng">
                      <a:solidFill>
                        <a:srgbClr val="F8F8F8"/>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algn="ctr"/>
                      <a:r>
                        <a:rPr lang="en-US" sz="1400" dirty="0" smtClean="0">
                          <a:solidFill>
                            <a:schemeClr val="bg2"/>
                          </a:solidFill>
                        </a:rPr>
                        <a:t>CAP</a:t>
                      </a:r>
                      <a:r>
                        <a:rPr lang="en-US" sz="1400" baseline="30000" dirty="0" smtClean="0">
                          <a:solidFill>
                            <a:schemeClr val="bg2"/>
                          </a:solidFill>
                        </a:rPr>
                        <a:t>2</a:t>
                      </a:r>
                      <a:endParaRPr lang="en-US" sz="1400" baseline="30000" dirty="0">
                        <a:solidFill>
                          <a:schemeClr val="bg2"/>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mpd="sng">
                      <a:solidFill>
                        <a:srgbClr val="F8F8F8"/>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algn="ctr"/>
                      <a:r>
                        <a:rPr lang="en-US" sz="1400" dirty="0" smtClean="0">
                          <a:solidFill>
                            <a:schemeClr val="bg2"/>
                          </a:solidFill>
                        </a:rPr>
                        <a:t>ASAP</a:t>
                      </a:r>
                      <a:r>
                        <a:rPr lang="en-US" sz="1400" baseline="30000" dirty="0" smtClean="0">
                          <a:solidFill>
                            <a:schemeClr val="bg2"/>
                          </a:solidFill>
                        </a:rPr>
                        <a:t>3,4</a:t>
                      </a:r>
                      <a:endParaRPr lang="en-US" sz="1400" baseline="300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b="1" kern="1200">
                          <a:solidFill>
                            <a:schemeClr val="lt1"/>
                          </a:solidFill>
                          <a:latin typeface="Arial"/>
                          <a:cs typeface="Arial"/>
                        </a:defRPr>
                      </a:lvl1pPr>
                      <a:lvl2pPr marL="457200" algn="l" defTabSz="914400" rtl="0" eaLnBrk="1" latinLnBrk="0" hangingPunct="1">
                        <a:defRPr sz="1800" b="1" kern="1200">
                          <a:solidFill>
                            <a:schemeClr val="lt1"/>
                          </a:solidFill>
                          <a:latin typeface="Arial"/>
                          <a:cs typeface="Arial"/>
                        </a:defRPr>
                      </a:lvl2pPr>
                      <a:lvl3pPr marL="914400" algn="l" defTabSz="914400" rtl="0" eaLnBrk="1" latinLnBrk="0" hangingPunct="1">
                        <a:defRPr sz="1800" b="1" kern="1200">
                          <a:solidFill>
                            <a:schemeClr val="lt1"/>
                          </a:solidFill>
                          <a:latin typeface="Arial"/>
                          <a:cs typeface="Arial"/>
                        </a:defRPr>
                      </a:lvl3pPr>
                      <a:lvl4pPr marL="1371600" algn="l" defTabSz="914400" rtl="0" eaLnBrk="1" latinLnBrk="0" hangingPunct="1">
                        <a:defRPr sz="1800" b="1" kern="1200">
                          <a:solidFill>
                            <a:schemeClr val="lt1"/>
                          </a:solidFill>
                          <a:latin typeface="Arial"/>
                          <a:cs typeface="Arial"/>
                        </a:defRPr>
                      </a:lvl4pPr>
                      <a:lvl5pPr marL="1828800" algn="l" defTabSz="914400" rtl="0" eaLnBrk="1" latinLnBrk="0" hangingPunct="1">
                        <a:defRPr sz="1800" b="1" kern="1200">
                          <a:solidFill>
                            <a:schemeClr val="lt1"/>
                          </a:solidFill>
                          <a:latin typeface="Arial"/>
                          <a:cs typeface="Arial"/>
                        </a:defRPr>
                      </a:lvl5pPr>
                      <a:lvl6pPr marL="2286000" algn="l" defTabSz="914400" rtl="0" eaLnBrk="1" latinLnBrk="0" hangingPunct="1">
                        <a:defRPr sz="1800" b="1" kern="1200">
                          <a:solidFill>
                            <a:schemeClr val="lt1"/>
                          </a:solidFill>
                          <a:latin typeface="Arial"/>
                          <a:cs typeface="Arial"/>
                        </a:defRPr>
                      </a:lvl6pPr>
                      <a:lvl7pPr marL="2743200" algn="l" defTabSz="914400" rtl="0" eaLnBrk="1" latinLnBrk="0" hangingPunct="1">
                        <a:defRPr sz="1800" b="1" kern="1200">
                          <a:solidFill>
                            <a:schemeClr val="lt1"/>
                          </a:solidFill>
                          <a:latin typeface="Arial"/>
                          <a:cs typeface="Arial"/>
                        </a:defRPr>
                      </a:lvl7pPr>
                      <a:lvl8pPr marL="3200400" algn="l" defTabSz="914400" rtl="0" eaLnBrk="1" latinLnBrk="0" hangingPunct="1">
                        <a:defRPr sz="1800" b="1" kern="1200">
                          <a:solidFill>
                            <a:schemeClr val="lt1"/>
                          </a:solidFill>
                          <a:latin typeface="Arial"/>
                          <a:cs typeface="Arial"/>
                        </a:defRPr>
                      </a:lvl8pPr>
                      <a:lvl9pPr marL="3657600" algn="l" defTabSz="914400" rtl="0" eaLnBrk="1" latinLnBrk="0" hangingPunct="1">
                        <a:defRPr sz="1800" b="1" kern="1200">
                          <a:solidFill>
                            <a:schemeClr val="lt1"/>
                          </a:solidFill>
                          <a:latin typeface="Arial"/>
                          <a:cs typeface="Arial"/>
                        </a:defRPr>
                      </a:lvl9pPr>
                    </a:lstStyle>
                    <a:p>
                      <a:pPr algn="ctr"/>
                      <a:r>
                        <a:rPr lang="en-US" sz="1400" dirty="0" smtClean="0">
                          <a:solidFill>
                            <a:schemeClr val="bg2"/>
                          </a:solidFill>
                        </a:rPr>
                        <a:t>PREVAIL</a:t>
                      </a:r>
                      <a:r>
                        <a:rPr lang="en-US" sz="1400" baseline="30000" dirty="0" smtClean="0">
                          <a:solidFill>
                            <a:schemeClr val="bg2"/>
                          </a:solidFill>
                        </a:rPr>
                        <a:t>5</a:t>
                      </a:r>
                      <a:endParaRPr lang="en-US" sz="1400" baseline="300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27014">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endParaRPr lang="en-US" sz="1200" b="1" dirty="0" smtClean="0">
                        <a:solidFill>
                          <a:schemeClr val="bg2"/>
                        </a:solidFill>
                      </a:endParaRPr>
                    </a:p>
                    <a:p>
                      <a:pPr algn="ctr"/>
                      <a:r>
                        <a:rPr lang="en-US" sz="1200" b="1" dirty="0" smtClean="0">
                          <a:solidFill>
                            <a:schemeClr val="bg2"/>
                          </a:solidFill>
                        </a:rPr>
                        <a:t>Trial Design</a:t>
                      </a:r>
                      <a:endParaRPr lang="en-US" sz="1200" b="1" dirty="0">
                        <a:solidFill>
                          <a:schemeClr val="bg2"/>
                        </a:solidFill>
                      </a:endParaRPr>
                    </a:p>
                  </a:txBody>
                  <a:tcPr marL="91447" marR="91447" marT="45714" marB="4571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kern="1200" baseline="0" dirty="0" smtClean="0">
                          <a:solidFill>
                            <a:schemeClr val="bg2"/>
                          </a:solidFill>
                          <a:latin typeface="+mn-lt"/>
                          <a:ea typeface="+mn-ea"/>
                          <a:cs typeface="+mn-cs"/>
                        </a:rPr>
                        <a:t>Prospective RCT with patients</a:t>
                      </a:r>
                      <a:r>
                        <a:rPr lang="en-US" sz="1100" b="0" baseline="0" dirty="0" smtClean="0">
                          <a:solidFill>
                            <a:schemeClr val="bg2"/>
                          </a:solidFill>
                        </a:rPr>
                        <a:t> able to take wa</a:t>
                      </a:r>
                      <a:r>
                        <a:rPr lang="en-US" sz="1100" b="0" dirty="0" smtClean="0">
                          <a:solidFill>
                            <a:schemeClr val="bg2"/>
                          </a:solidFill>
                        </a:rPr>
                        <a:t>rfarin</a:t>
                      </a:r>
                    </a:p>
                  </a:txBody>
                  <a:tcPr marL="91447" marR="91447" marT="45714" marB="4571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dirty="0" smtClean="0">
                          <a:solidFill>
                            <a:schemeClr val="bg2"/>
                          </a:solidFill>
                        </a:rPr>
                        <a:t>Prospective registry with patients</a:t>
                      </a:r>
                      <a:r>
                        <a:rPr lang="en-US" sz="1100" b="0" baseline="0" dirty="0" smtClean="0">
                          <a:solidFill>
                            <a:schemeClr val="bg2"/>
                          </a:solidFill>
                        </a:rPr>
                        <a:t> able to take wa</a:t>
                      </a:r>
                      <a:r>
                        <a:rPr lang="en-US" sz="1100" b="0" dirty="0" smtClean="0">
                          <a:solidFill>
                            <a:schemeClr val="bg2"/>
                          </a:solidFill>
                        </a:rPr>
                        <a:t>rfarin</a:t>
                      </a:r>
                    </a:p>
                  </a:txBody>
                  <a:tcPr marL="91447" marR="91447" marT="45714" marB="4571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0" dirty="0" smtClean="0">
                          <a:solidFill>
                            <a:schemeClr val="bg2"/>
                          </a:solidFill>
                          <a:effectLst/>
                        </a:rPr>
                        <a:t>Prospective</a:t>
                      </a:r>
                      <a:r>
                        <a:rPr lang="en-US" sz="1100" b="0" baseline="0" dirty="0" smtClean="0">
                          <a:solidFill>
                            <a:schemeClr val="bg2"/>
                          </a:solidFill>
                          <a:effectLst/>
                        </a:rPr>
                        <a:t> registry with patients </a:t>
                      </a:r>
                      <a:r>
                        <a:rPr lang="en-US" sz="1100" b="0" dirty="0" smtClean="0">
                          <a:solidFill>
                            <a:schemeClr val="bg2"/>
                          </a:solidFill>
                          <a:effectLst/>
                        </a:rPr>
                        <a:t>contraindicated for warfarin</a:t>
                      </a:r>
                      <a:endParaRPr lang="en-US" sz="1100" b="0" dirty="0">
                        <a:solidFill>
                          <a:schemeClr val="bg2"/>
                        </a:solidFill>
                        <a:effectLst/>
                      </a:endParaRPr>
                    </a:p>
                  </a:txBody>
                  <a:tcPr marL="91447" marR="91447" marT="45714" marB="4571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kern="1200" baseline="0" dirty="0" smtClean="0">
                          <a:solidFill>
                            <a:schemeClr val="bg2"/>
                          </a:solidFill>
                          <a:latin typeface="+mn-lt"/>
                          <a:ea typeface="+mn-ea"/>
                          <a:cs typeface="+mn-cs"/>
                        </a:rPr>
                        <a:t>Prospective RCT with patients</a:t>
                      </a:r>
                      <a:r>
                        <a:rPr lang="en-US" sz="1100" b="0" baseline="0" dirty="0" smtClean="0">
                          <a:solidFill>
                            <a:schemeClr val="bg2"/>
                          </a:solidFill>
                        </a:rPr>
                        <a:t> able to take wa</a:t>
                      </a:r>
                      <a:r>
                        <a:rPr lang="en-US" sz="1100" b="0" dirty="0" smtClean="0">
                          <a:solidFill>
                            <a:schemeClr val="bg2"/>
                          </a:solidFill>
                        </a:rPr>
                        <a:t>rfarin</a:t>
                      </a:r>
                    </a:p>
                  </a:txBody>
                  <a:tcPr marL="91447" marR="91447" marT="45714" marB="4571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803867">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tx1"/>
                          </a:solidFill>
                        </a:rPr>
                        <a:t>Outcome</a:t>
                      </a:r>
                      <a:endParaRPr lang="en-US" sz="1100" b="1" dirty="0">
                        <a:solidFill>
                          <a:schemeClr val="tx1"/>
                        </a:solidFill>
                      </a:endParaRPr>
                    </a:p>
                  </a:txBody>
                  <a:tcPr marL="91447" marR="91447" marT="45714" marB="45714" anchor="ctr">
                    <a:lnL w="12700" cmpd="sng">
                      <a:solidFill>
                        <a:srgbClr val="F8F8F8"/>
                      </a:solidFill>
                    </a:lnL>
                    <a:lnR w="12700" cmpd="sng">
                      <a:solidFill>
                        <a:srgbClr val="F8F8F8"/>
                      </a:solidFill>
                    </a:lnR>
                    <a:lnT w="12700" cap="flat" cmpd="sng" algn="ctr">
                      <a:solidFill>
                        <a:schemeClr val="bg1"/>
                      </a:solidFill>
                      <a:prstDash val="solid"/>
                      <a:round/>
                      <a:headEnd type="none" w="med" len="med"/>
                      <a:tailEnd type="none" w="med" len="med"/>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WATCHMAN was non-inferior to warfarin in patients at high-risk of thromboembolism</a:t>
                      </a:r>
                    </a:p>
                  </a:txBody>
                  <a:tcPr marL="91447" marR="91447" marT="45714" marB="45714" anchor="ctr">
                    <a:lnL w="12700" cmpd="sng">
                      <a:solidFill>
                        <a:srgbClr val="F8F8F8"/>
                      </a:solidFill>
                    </a:lnL>
                    <a:lnR w="12700" cmpd="sng">
                      <a:solidFill>
                        <a:srgbClr val="F8F8F8"/>
                      </a:solidFill>
                    </a:lnR>
                    <a:lnT w="12700" cap="flat" cmpd="sng" algn="ctr">
                      <a:solidFill>
                        <a:schemeClr val="bg1"/>
                      </a:solidFill>
                      <a:prstDash val="solid"/>
                      <a:round/>
                      <a:headEnd type="none" w="med" len="med"/>
                      <a:tailEnd type="none" w="med" len="med"/>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Significantly improved safety results from early PROTECT AF experience</a:t>
                      </a: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chemeClr val="bg1"/>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Ischemic stroke rate significantly</a:t>
                      </a:r>
                      <a:r>
                        <a:rPr lang="en-US" sz="1100" baseline="0" dirty="0" smtClean="0">
                          <a:solidFill>
                            <a:schemeClr val="tx1"/>
                          </a:solidFill>
                        </a:rPr>
                        <a:t> reduced </a:t>
                      </a:r>
                      <a:r>
                        <a:rPr lang="en-US" sz="1100" dirty="0" smtClean="0">
                          <a:solidFill>
                            <a:schemeClr val="tx1"/>
                          </a:solidFill>
                        </a:rPr>
                        <a:t>in warfarin contra-indicated patients</a:t>
                      </a:r>
                      <a:endParaRPr lang="en-US" sz="1100" dirty="0">
                        <a:solidFill>
                          <a:schemeClr val="tx1"/>
                        </a:solidFill>
                      </a:endParaRPr>
                    </a:p>
                  </a:txBody>
                  <a:tcPr marL="91447" marR="91447" marT="45714" marB="45714" anchor="ctr">
                    <a:lnL w="12700" cmpd="sng">
                      <a:solidFill>
                        <a:srgbClr val="F8F8F8"/>
                      </a:solidFill>
                    </a:lnL>
                    <a:lnR w="12700" cmpd="sng">
                      <a:solidFill>
                        <a:srgbClr val="F8F8F8"/>
                      </a:solidFill>
                    </a:lnR>
                    <a:lnT w="12700" cap="flat" cmpd="sng" algn="ctr">
                      <a:solidFill>
                        <a:schemeClr val="bg1"/>
                      </a:solidFill>
                      <a:prstDash val="solid"/>
                      <a:round/>
                      <a:headEnd type="none" w="med" len="med"/>
                      <a:tailEnd type="none" w="med" len="med"/>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WATCHMAN device was safely implanted by new operators</a:t>
                      </a:r>
                    </a:p>
                  </a:txBody>
                  <a:tcPr marL="91447" marR="91447" marT="45714" marB="45714" anchor="ctr">
                    <a:lnL w="12700" cmpd="sng">
                      <a:solidFill>
                        <a:srgbClr val="F8F8F8"/>
                      </a:solidFill>
                    </a:lnL>
                    <a:lnR w="12700" cmpd="sng">
                      <a:solidFill>
                        <a:srgbClr val="F8F8F8"/>
                      </a:solidFill>
                    </a:lnR>
                    <a:lnT w="12700" cap="flat" cmpd="sng" algn="ctr">
                      <a:solidFill>
                        <a:schemeClr val="bg1"/>
                      </a:solidFill>
                      <a:prstDash val="solid"/>
                      <a:round/>
                      <a:headEnd type="none" w="med" len="med"/>
                      <a:tailEnd type="none" w="med" len="med"/>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r>
              <a:tr h="273307">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bg2"/>
                          </a:solidFill>
                        </a:rPr>
                        <a:t>Mean age /CHADS</a:t>
                      </a:r>
                      <a:r>
                        <a:rPr lang="en-US" sz="1100" b="1" baseline="-25000" dirty="0" smtClean="0">
                          <a:solidFill>
                            <a:schemeClr val="bg2"/>
                          </a:solidFill>
                        </a:rPr>
                        <a:t>2</a:t>
                      </a:r>
                      <a:endParaRPr lang="en-US" sz="1100" b="1" baseline="-250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bg2"/>
                          </a:solidFill>
                        </a:rPr>
                        <a:t>72/2.2</a:t>
                      </a: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74/2.4</a:t>
                      </a:r>
                      <a:endParaRPr lang="en-US" sz="1100" dirty="0">
                        <a:solidFill>
                          <a:schemeClr val="bg2"/>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72.4/2.8</a:t>
                      </a:r>
                      <a:endParaRPr lang="en-US" sz="11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74/2.6</a:t>
                      </a:r>
                      <a:endParaRPr lang="en-US" sz="11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r>
              <a:tr h="450160">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tx1"/>
                          </a:solidFill>
                        </a:rPr>
                        <a:t>Total Enrolled</a:t>
                      </a:r>
                      <a:r>
                        <a:rPr lang="en-US" sz="1100" b="1" baseline="0" dirty="0" smtClean="0">
                          <a:solidFill>
                            <a:schemeClr val="tx1"/>
                          </a:solidFill>
                        </a:rPr>
                        <a:t> Subjects</a:t>
                      </a:r>
                      <a:endParaRPr lang="en-US" sz="1100" b="1"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707</a:t>
                      </a:r>
                      <a:r>
                        <a:rPr lang="en-US" sz="1100" baseline="0" dirty="0" smtClean="0">
                          <a:solidFill>
                            <a:schemeClr val="tx1"/>
                          </a:solidFill>
                        </a:rPr>
                        <a:t> randomized</a:t>
                      </a:r>
                      <a:r>
                        <a:rPr lang="en-US" sz="1100" baseline="30000" dirty="0" smtClean="0">
                          <a:solidFill>
                            <a:schemeClr val="tx1"/>
                          </a:solidFill>
                        </a:rPr>
                        <a:t>1</a:t>
                      </a:r>
                      <a:r>
                        <a:rPr lang="en-US" sz="1100" baseline="0" dirty="0" smtClean="0">
                          <a:solidFill>
                            <a:schemeClr val="tx1"/>
                          </a:solidFill>
                        </a:rPr>
                        <a:t> </a:t>
                      </a:r>
                      <a:br>
                        <a:rPr lang="en-US" sz="1100" baseline="0" dirty="0" smtClean="0">
                          <a:solidFill>
                            <a:schemeClr val="tx1"/>
                          </a:solidFill>
                        </a:rPr>
                      </a:br>
                      <a:r>
                        <a:rPr lang="en-US" sz="1100" baseline="0" dirty="0" smtClean="0">
                          <a:solidFill>
                            <a:schemeClr val="tx1"/>
                          </a:solidFill>
                        </a:rPr>
                        <a:t>93 pts rolled in</a:t>
                      </a:r>
                      <a:r>
                        <a:rPr lang="en-US" sz="1100" baseline="30000" dirty="0" smtClean="0">
                          <a:solidFill>
                            <a:schemeClr val="tx1"/>
                          </a:solidFill>
                        </a:rPr>
                        <a:t>2</a:t>
                      </a: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460</a:t>
                      </a:r>
                      <a:endParaRPr lang="en-US" sz="1100" baseline="30000" dirty="0" smtClean="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150</a:t>
                      </a: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407</a:t>
                      </a:r>
                      <a:endParaRPr lang="en-US" sz="110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r>
              <a:tr h="279202">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bg2"/>
                          </a:solidFill>
                        </a:rPr>
                        <a:t>Total Patients Implanted</a:t>
                      </a:r>
                      <a:endParaRPr lang="en-US" sz="1100" b="1"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542</a:t>
                      </a:r>
                      <a:r>
                        <a:rPr lang="en-US" sz="1100" baseline="30000" dirty="0" smtClean="0">
                          <a:solidFill>
                            <a:schemeClr val="bg2"/>
                          </a:solidFill>
                        </a:rPr>
                        <a:t>2</a:t>
                      </a:r>
                      <a:endParaRPr lang="en-US" sz="1100" baseline="300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437</a:t>
                      </a:r>
                      <a:endParaRPr lang="en-US" sz="1100" dirty="0">
                        <a:solidFill>
                          <a:schemeClr val="bg2"/>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142</a:t>
                      </a:r>
                      <a:endParaRPr lang="en-US" sz="11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269</a:t>
                      </a:r>
                      <a:endParaRPr lang="en-US" sz="11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r>
              <a:tr h="273307">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tx1"/>
                          </a:solidFill>
                        </a:rPr>
                        <a:t>Implantation Success</a:t>
                      </a:r>
                      <a:endParaRPr lang="en-US" sz="1100" b="1"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89.5%</a:t>
                      </a:r>
                      <a:r>
                        <a:rPr lang="en-US" sz="1100" baseline="30000" dirty="0" smtClean="0">
                          <a:solidFill>
                            <a:schemeClr val="tx1"/>
                          </a:solidFill>
                        </a:rPr>
                        <a:t>2</a:t>
                      </a:r>
                      <a:endParaRPr lang="en-US" sz="1100" baseline="3000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95.0%</a:t>
                      </a:r>
                      <a:endParaRPr lang="en-US" sz="1100" dirty="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94.7%</a:t>
                      </a:r>
                      <a:endParaRPr lang="en-US" sz="110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95.1%</a:t>
                      </a:r>
                      <a:endParaRPr lang="en-US" sz="110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r>
              <a:tr h="564893">
                <a:tc>
                  <a:txBody>
                    <a:bodyPr/>
                    <a:lstStyle/>
                    <a:p>
                      <a:pPr algn="ctr"/>
                      <a:r>
                        <a:rPr lang="en-US" sz="1100" b="1" dirty="0" smtClean="0">
                          <a:solidFill>
                            <a:schemeClr val="tx1"/>
                          </a:solidFill>
                        </a:rPr>
                        <a:t>Primary Efficacy </a:t>
                      </a:r>
                    </a:p>
                    <a:p>
                      <a:pPr algn="ctr"/>
                      <a:r>
                        <a:rPr lang="en-US" sz="900" b="0" dirty="0" smtClean="0">
                          <a:solidFill>
                            <a:schemeClr val="tx1"/>
                          </a:solidFill>
                        </a:rPr>
                        <a:t>(all-stroke,</a:t>
                      </a:r>
                      <a:r>
                        <a:rPr lang="en-US" sz="900" b="0" baseline="0" dirty="0" smtClean="0">
                          <a:solidFill>
                            <a:schemeClr val="tx1"/>
                          </a:solidFill>
                        </a:rPr>
                        <a:t> CV/unexplained death, and systemic embolism)</a:t>
                      </a:r>
                      <a:endParaRPr lang="en-US" sz="1100" b="0" dirty="0" smtClean="0">
                        <a:solidFill>
                          <a:schemeClr val="tx1"/>
                        </a:solidFill>
                      </a:endParaRPr>
                    </a:p>
                  </a:txBody>
                  <a:tcPr marL="91447" marR="91447" marT="45714" marB="45714" anchor="ctr">
                    <a:lnL w="12700" cmpd="sng">
                      <a:solidFill>
                        <a:srgbClr val="F8F8F8"/>
                      </a:solidFill>
                    </a:lnL>
                    <a:lnR w="12700" cap="flat" cmpd="sng" algn="ctr">
                      <a:solidFill>
                        <a:srgbClr val="F8F8F8"/>
                      </a:solidFill>
                      <a:prstDash val="solid"/>
                      <a:round/>
                      <a:headEnd type="none" w="med" len="med"/>
                      <a:tailEnd type="none" w="med" len="med"/>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sz="1100" dirty="0" smtClean="0">
                          <a:solidFill>
                            <a:schemeClr val="tx1"/>
                          </a:solidFill>
                        </a:rPr>
                        <a:t>38% reduction </a:t>
                      </a:r>
                      <a:r>
                        <a:rPr lang="en-US" sz="1100" dirty="0" err="1" smtClean="0">
                          <a:solidFill>
                            <a:schemeClr val="tx1"/>
                          </a:solidFill>
                        </a:rPr>
                        <a:t>vs</a:t>
                      </a:r>
                      <a:r>
                        <a:rPr lang="en-US" sz="1100" baseline="0" dirty="0" smtClean="0">
                          <a:solidFill>
                            <a:schemeClr val="tx1"/>
                          </a:solidFill>
                        </a:rPr>
                        <a:t> warfarin</a:t>
                      </a:r>
                      <a:endParaRPr lang="en-US" sz="1100" dirty="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ap="flat" cmpd="sng" algn="ctr">
                      <a:solidFill>
                        <a:srgbClr val="F8F8F8"/>
                      </a:solidFill>
                      <a:prstDash val="solid"/>
                      <a:round/>
                      <a:headEnd type="none" w="med" len="med"/>
                      <a:tailEnd type="none" w="med" len="med"/>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sz="1100" dirty="0" smtClean="0">
                          <a:solidFill>
                            <a:schemeClr val="tx1"/>
                          </a:solidFill>
                        </a:rPr>
                        <a:t>29% reduction vs.</a:t>
                      </a:r>
                      <a:r>
                        <a:rPr lang="en-US" sz="1100" baseline="0" dirty="0" smtClean="0">
                          <a:solidFill>
                            <a:schemeClr val="tx1"/>
                          </a:solidFill>
                        </a:rPr>
                        <a:t> warfarin</a:t>
                      </a:r>
                      <a:endParaRPr lang="en-US" sz="1100" dirty="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ap="flat" cmpd="sng" algn="ctr">
                      <a:solidFill>
                        <a:srgbClr val="F8F8F8"/>
                      </a:solidFill>
                      <a:prstDash val="solid"/>
                      <a:round/>
                      <a:headEnd type="none" w="med" len="med"/>
                      <a:tailEnd type="none" w="med" len="med"/>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sz="1050" dirty="0" smtClean="0">
                          <a:solidFill>
                            <a:schemeClr val="tx1"/>
                          </a:solidFill>
                        </a:rPr>
                        <a:t>N/A</a:t>
                      </a:r>
                      <a:endParaRPr lang="en-US" sz="1050" dirty="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ap="flat" cmpd="sng" algn="ctr">
                      <a:solidFill>
                        <a:srgbClr val="F8F8F8"/>
                      </a:solidFill>
                      <a:prstDash val="solid"/>
                      <a:round/>
                      <a:headEnd type="none" w="med" len="med"/>
                      <a:tailEnd type="none" w="med" len="med"/>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sz="1050" dirty="0" smtClean="0">
                          <a:solidFill>
                            <a:schemeClr val="tx1"/>
                          </a:solidFill>
                        </a:rPr>
                        <a:t>0.064</a:t>
                      </a:r>
                    </a:p>
                    <a:p>
                      <a:pPr algn="ctr"/>
                      <a:r>
                        <a:rPr lang="en-US" sz="1050" dirty="0" smtClean="0">
                          <a:solidFill>
                            <a:schemeClr val="tx1"/>
                          </a:solidFill>
                        </a:rPr>
                        <a:t>Identical 18-month rates for</a:t>
                      </a:r>
                      <a:r>
                        <a:rPr lang="en-US" sz="1050" baseline="0" dirty="0" smtClean="0">
                          <a:solidFill>
                            <a:schemeClr val="tx1"/>
                          </a:solidFill>
                        </a:rPr>
                        <a:t> WATCHMAN and warfarin</a:t>
                      </a:r>
                      <a:endParaRPr lang="en-US" sz="1050" dirty="0" smtClean="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580145">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dirty="0" smtClean="0">
                          <a:solidFill>
                            <a:schemeClr val="tx1"/>
                          </a:solidFill>
                        </a:rPr>
                        <a:t>All-Stroke</a:t>
                      </a: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29%</a:t>
                      </a:r>
                      <a:r>
                        <a:rPr lang="en-US" sz="1100" baseline="0" dirty="0" smtClean="0">
                          <a:solidFill>
                            <a:schemeClr val="tx1"/>
                          </a:solidFill>
                        </a:rPr>
                        <a:t> reduction </a:t>
                      </a:r>
                      <a:r>
                        <a:rPr lang="en-US" sz="1100" baseline="0" dirty="0" err="1" smtClean="0">
                          <a:solidFill>
                            <a:schemeClr val="tx1"/>
                          </a:solidFill>
                        </a:rPr>
                        <a:t>vs</a:t>
                      </a:r>
                      <a:r>
                        <a:rPr lang="en-US" sz="1100" baseline="0" dirty="0" smtClean="0">
                          <a:solidFill>
                            <a:schemeClr val="tx1"/>
                          </a:solidFill>
                        </a:rPr>
                        <a:t> warfarin</a:t>
                      </a:r>
                      <a:endParaRPr lang="en-US" sz="1100" dirty="0" smtClean="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tx1"/>
                          </a:solidFill>
                        </a:rPr>
                        <a:t>23% reduction </a:t>
                      </a:r>
                      <a:r>
                        <a:rPr lang="en-US" sz="1100" dirty="0" err="1" smtClean="0">
                          <a:solidFill>
                            <a:schemeClr val="tx1"/>
                          </a:solidFill>
                        </a:rPr>
                        <a:t>vs</a:t>
                      </a:r>
                      <a:r>
                        <a:rPr lang="en-US" sz="1100" dirty="0" smtClean="0">
                          <a:solidFill>
                            <a:schemeClr val="tx1"/>
                          </a:solidFill>
                        </a:rPr>
                        <a:t> warfarin</a:t>
                      </a:r>
                      <a:endParaRPr lang="en-US" sz="1100" dirty="0">
                        <a:solidFill>
                          <a:schemeClr val="tx1"/>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ap="flat" cmpd="sng" algn="ctr">
                      <a:solidFill>
                        <a:srgbClr val="F8F8F8"/>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050" dirty="0" smtClean="0">
                          <a:solidFill>
                            <a:schemeClr val="tx1"/>
                          </a:solidFill>
                        </a:rPr>
                        <a:t>77% reduction vs.</a:t>
                      </a:r>
                      <a:r>
                        <a:rPr lang="en-US" sz="1050" baseline="0" dirty="0" smtClean="0">
                          <a:solidFill>
                            <a:schemeClr val="tx1"/>
                          </a:solidFill>
                        </a:rPr>
                        <a:t> expected rate per CHADS</a:t>
                      </a:r>
                      <a:r>
                        <a:rPr lang="en-US" sz="1050" baseline="0" dirty="0" smtClean="0">
                          <a:solidFill>
                            <a:schemeClr val="tx1"/>
                          </a:solidFill>
                          <a:latin typeface="Calibri"/>
                          <a:cs typeface="Calibri"/>
                        </a:rPr>
                        <a:t>₂</a:t>
                      </a:r>
                      <a:r>
                        <a:rPr lang="en-US" sz="1050" baseline="0" dirty="0" smtClean="0">
                          <a:solidFill>
                            <a:schemeClr val="tx1"/>
                          </a:solidFill>
                        </a:rPr>
                        <a:t> score</a:t>
                      </a:r>
                      <a:endParaRPr lang="en-US" sz="105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050" dirty="0" smtClean="0">
                          <a:solidFill>
                            <a:schemeClr val="tx1"/>
                          </a:solidFill>
                        </a:rPr>
                        <a:t>Data not</a:t>
                      </a:r>
                      <a:r>
                        <a:rPr lang="en-US" sz="1050" baseline="0" dirty="0" smtClean="0">
                          <a:solidFill>
                            <a:schemeClr val="tx1"/>
                          </a:solidFill>
                        </a:rPr>
                        <a:t> yet available</a:t>
                      </a:r>
                      <a:endParaRPr lang="en-US" sz="1050" dirty="0">
                        <a:solidFill>
                          <a:schemeClr val="tx1"/>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2">
                        <a:lumMod val="20000"/>
                        <a:lumOff val="80000"/>
                      </a:schemeClr>
                    </a:solidFill>
                  </a:tcPr>
                </a:tc>
              </a:tr>
              <a:tr h="519197">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b="1" smtClean="0">
                          <a:solidFill>
                            <a:schemeClr val="bg2"/>
                          </a:solidFill>
                        </a:rPr>
                        <a:t>Safety</a:t>
                      </a:r>
                      <a:endParaRPr lang="en-US" sz="1100" b="1" baseline="30000" smtClean="0">
                        <a:solidFill>
                          <a:schemeClr val="bg2"/>
                        </a:solidFill>
                      </a:endParaRPr>
                    </a:p>
                    <a:p>
                      <a:pPr algn="ctr"/>
                      <a:r>
                        <a:rPr lang="en-US" sz="900" b="0" kern="1200" baseline="0" smtClean="0">
                          <a:solidFill>
                            <a:schemeClr val="bg2"/>
                          </a:solidFill>
                          <a:latin typeface="+mn-lt"/>
                          <a:ea typeface="+mn-ea"/>
                          <a:cs typeface="+mn-cs"/>
                        </a:rPr>
                        <a:t>(7 day procedure-related*)</a:t>
                      </a:r>
                      <a:endParaRPr lang="en-US" sz="900" b="0" kern="1200" baseline="0" dirty="0">
                        <a:solidFill>
                          <a:schemeClr val="bg2"/>
                        </a:solidFill>
                        <a:latin typeface="+mn-lt"/>
                        <a:ea typeface="+mn-ea"/>
                        <a:cs typeface="+mn-cs"/>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dirty="0" smtClean="0">
                          <a:solidFill>
                            <a:schemeClr val="bg2"/>
                          </a:solidFill>
                        </a:rPr>
                        <a:t>8.7%</a:t>
                      </a:r>
                      <a:r>
                        <a:rPr lang="en-US" sz="1100" baseline="30000" dirty="0" smtClean="0">
                          <a:solidFill>
                            <a:schemeClr val="bg2"/>
                          </a:solidFill>
                        </a:rPr>
                        <a:t>5</a:t>
                      </a:r>
                      <a:endParaRPr lang="en-US" sz="1100" baseline="3000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100" smtClean="0">
                          <a:solidFill>
                            <a:schemeClr val="bg2"/>
                          </a:solidFill>
                        </a:rPr>
                        <a:t>4.1%</a:t>
                      </a:r>
                      <a:r>
                        <a:rPr lang="en-US" sz="1100" baseline="30000" smtClean="0">
                          <a:solidFill>
                            <a:schemeClr val="bg2"/>
                          </a:solidFill>
                        </a:rPr>
                        <a:t>5</a:t>
                      </a:r>
                    </a:p>
                    <a:p>
                      <a:pPr algn="ctr"/>
                      <a:r>
                        <a:rPr lang="en-US" sz="1100" smtClean="0">
                          <a:solidFill>
                            <a:schemeClr val="bg2"/>
                          </a:solidFill>
                        </a:rPr>
                        <a:t>53% reduction vs PROTECT</a:t>
                      </a:r>
                      <a:r>
                        <a:rPr lang="en-US" sz="1100" baseline="0" smtClean="0">
                          <a:solidFill>
                            <a:schemeClr val="bg2"/>
                          </a:solidFill>
                        </a:rPr>
                        <a:t> AF</a:t>
                      </a:r>
                      <a:endParaRPr lang="en-US" sz="1100" dirty="0">
                        <a:solidFill>
                          <a:schemeClr val="bg2"/>
                        </a:solidFill>
                      </a:endParaRPr>
                    </a:p>
                  </a:txBody>
                  <a:tcPr marL="91447" marR="91447" marT="45714" marB="45714" anchor="ctr">
                    <a:lnL w="12700" cap="flat" cmpd="sng" algn="ctr">
                      <a:solidFill>
                        <a:srgbClr val="F8F8F8"/>
                      </a:solidFill>
                      <a:prstDash val="solid"/>
                      <a:round/>
                      <a:headEnd type="none" w="med" len="med"/>
                      <a:tailEnd type="none" w="med" len="med"/>
                    </a:lnL>
                    <a:lnR w="12700" cmpd="sng">
                      <a:solidFill>
                        <a:srgbClr val="F8F8F8"/>
                      </a:solidFill>
                    </a:lnR>
                    <a:lnT w="12700" cap="flat" cmpd="sng" algn="ctr">
                      <a:solidFill>
                        <a:srgbClr val="F8F8F8"/>
                      </a:solidFill>
                      <a:prstDash val="solid"/>
                      <a:round/>
                      <a:headEnd type="none" w="med" len="med"/>
                      <a:tailEnd type="none" w="med" len="med"/>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algn="ctr"/>
                      <a:r>
                        <a:rPr lang="en-US" sz="1050" smtClean="0">
                          <a:solidFill>
                            <a:schemeClr val="bg2"/>
                          </a:solidFill>
                        </a:rPr>
                        <a:t>Pericardial effusion with tamponade=2.0%</a:t>
                      </a:r>
                    </a:p>
                    <a:p>
                      <a:pPr algn="ctr"/>
                      <a:r>
                        <a:rPr lang="en-US" sz="1050" smtClean="0">
                          <a:solidFill>
                            <a:schemeClr val="bg2"/>
                          </a:solidFill>
                        </a:rPr>
                        <a:t>Major</a:t>
                      </a:r>
                      <a:r>
                        <a:rPr lang="en-US" sz="1050" baseline="0" smtClean="0">
                          <a:solidFill>
                            <a:schemeClr val="bg2"/>
                          </a:solidFill>
                        </a:rPr>
                        <a:t> bleeding=2.7%</a:t>
                      </a:r>
                      <a:endParaRPr lang="en-US" sz="1050" dirty="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Arial"/>
                          <a:cs typeface="Arial"/>
                        </a:defRPr>
                      </a:lvl1pPr>
                      <a:lvl2pPr marL="457200" algn="l" defTabSz="914400" rtl="0" eaLnBrk="1" latinLnBrk="0" hangingPunct="1">
                        <a:defRPr sz="1800" kern="1200">
                          <a:solidFill>
                            <a:schemeClr val="dk1"/>
                          </a:solidFill>
                          <a:latin typeface="Arial"/>
                          <a:cs typeface="Arial"/>
                        </a:defRPr>
                      </a:lvl2pPr>
                      <a:lvl3pPr marL="914400" algn="l" defTabSz="914400" rtl="0" eaLnBrk="1" latinLnBrk="0" hangingPunct="1">
                        <a:defRPr sz="1800" kern="1200">
                          <a:solidFill>
                            <a:schemeClr val="dk1"/>
                          </a:solidFill>
                          <a:latin typeface="Arial"/>
                          <a:cs typeface="Arial"/>
                        </a:defRPr>
                      </a:lvl3pPr>
                      <a:lvl4pPr marL="1371600" algn="l" defTabSz="914400" rtl="0" eaLnBrk="1" latinLnBrk="0" hangingPunct="1">
                        <a:defRPr sz="1800" kern="1200">
                          <a:solidFill>
                            <a:schemeClr val="dk1"/>
                          </a:solidFill>
                          <a:latin typeface="Arial"/>
                          <a:cs typeface="Arial"/>
                        </a:defRPr>
                      </a:lvl4pPr>
                      <a:lvl5pPr marL="1828800" algn="l" defTabSz="914400" rtl="0" eaLnBrk="1" latinLnBrk="0" hangingPunct="1">
                        <a:defRPr sz="1800" kern="1200">
                          <a:solidFill>
                            <a:schemeClr val="dk1"/>
                          </a:solidFill>
                          <a:latin typeface="Arial"/>
                          <a:cs typeface="Arial"/>
                        </a:defRPr>
                      </a:lvl5pPr>
                      <a:lvl6pPr marL="2286000" algn="l" defTabSz="914400" rtl="0" eaLnBrk="1" latinLnBrk="0" hangingPunct="1">
                        <a:defRPr sz="1800" kern="1200">
                          <a:solidFill>
                            <a:schemeClr val="dk1"/>
                          </a:solidFill>
                          <a:latin typeface="Arial"/>
                          <a:cs typeface="Arial"/>
                        </a:defRPr>
                      </a:lvl6pPr>
                      <a:lvl7pPr marL="2743200" algn="l" defTabSz="914400" rtl="0" eaLnBrk="1" latinLnBrk="0" hangingPunct="1">
                        <a:defRPr sz="1800" kern="1200">
                          <a:solidFill>
                            <a:schemeClr val="dk1"/>
                          </a:solidFill>
                          <a:latin typeface="Arial"/>
                          <a:cs typeface="Arial"/>
                        </a:defRPr>
                      </a:lvl7pPr>
                      <a:lvl8pPr marL="3200400" algn="l" defTabSz="914400" rtl="0" eaLnBrk="1" latinLnBrk="0" hangingPunct="1">
                        <a:defRPr sz="1800" kern="1200">
                          <a:solidFill>
                            <a:schemeClr val="dk1"/>
                          </a:solidFill>
                          <a:latin typeface="Arial"/>
                          <a:cs typeface="Arial"/>
                        </a:defRPr>
                      </a:lvl8pPr>
                      <a:lvl9pPr marL="3657600" algn="l" defTabSz="914400" rtl="0" eaLnBrk="1" latinLnBrk="0" hangingPunct="1">
                        <a:defRPr sz="1800" kern="1200">
                          <a:solidFill>
                            <a:schemeClr val="dk1"/>
                          </a:solidFill>
                          <a:latin typeface="Arial"/>
                          <a:cs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2"/>
                          </a:solidFill>
                        </a:rPr>
                        <a:t>4.4%</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chemeClr val="bg2"/>
                          </a:solidFill>
                        </a:rPr>
                        <a:t>49% reduction</a:t>
                      </a:r>
                      <a:r>
                        <a:rPr lang="en-US" sz="1050" baseline="0" dirty="0" smtClean="0">
                          <a:solidFill>
                            <a:schemeClr val="bg2"/>
                          </a:solidFill>
                        </a:rPr>
                        <a:t> vs. PROTECT AF</a:t>
                      </a:r>
                      <a:endParaRPr lang="en-US" sz="1050" dirty="0" smtClean="0">
                        <a:solidFill>
                          <a:schemeClr val="bg2"/>
                        </a:solidFill>
                      </a:endParaRPr>
                    </a:p>
                  </a:txBody>
                  <a:tcPr marL="91447" marR="91447" marT="45714" marB="45714" anchor="ctr">
                    <a:lnL w="12700" cmpd="sng">
                      <a:solidFill>
                        <a:srgbClr val="F8F8F8"/>
                      </a:solidFill>
                    </a:lnL>
                    <a:lnR w="12700" cmpd="sng">
                      <a:solidFill>
                        <a:srgbClr val="F8F8F8"/>
                      </a:solidFill>
                    </a:lnR>
                    <a:lnT w="12700" cmpd="sng">
                      <a:solidFill>
                        <a:srgbClr val="F8F8F8"/>
                      </a:solidFill>
                    </a:lnT>
                    <a:lnB w="12700" cmpd="sng">
                      <a:solidFill>
                        <a:srgbClr val="F8F8F8"/>
                      </a:solidFill>
                    </a:lnB>
                    <a:lnTlToBr w="12700" cmpd="sng">
                      <a:noFill/>
                      <a:prstDash val="solid"/>
                    </a:lnTlToBr>
                    <a:lnBlToTr w="12700" cmpd="sng">
                      <a:noFill/>
                      <a:prstDash val="solid"/>
                    </a:lnBlToTr>
                    <a:solidFill>
                      <a:schemeClr val="tx1"/>
                    </a:solidFill>
                  </a:tcPr>
                </a:tc>
              </a:tr>
            </a:tbl>
          </a:graphicData>
        </a:graphic>
      </p:graphicFrame>
      <p:sp>
        <p:nvSpPr>
          <p:cNvPr id="2" name="TextBox 1"/>
          <p:cNvSpPr txBox="1"/>
          <p:nvPr/>
        </p:nvSpPr>
        <p:spPr>
          <a:xfrm>
            <a:off x="151733" y="6172200"/>
            <a:ext cx="8763667" cy="369332"/>
          </a:xfrm>
          <a:prstGeom prst="rect">
            <a:avLst/>
          </a:prstGeom>
          <a:noFill/>
        </p:spPr>
        <p:txBody>
          <a:bodyPr wrap="square" rtlCol="0">
            <a:spAutoFit/>
          </a:bodyPr>
          <a:lstStyle/>
          <a:p>
            <a:r>
              <a:rPr lang="en-US" sz="900" dirty="0" smtClean="0">
                <a:solidFill>
                  <a:prstClr val="black"/>
                </a:solidFill>
              </a:rPr>
              <a:t>*Composite </a:t>
            </a:r>
            <a:r>
              <a:rPr lang="en-US" sz="900" dirty="0">
                <a:solidFill>
                  <a:prstClr val="black"/>
                </a:solidFill>
              </a:rPr>
              <a:t>of vascular complications includes cardiac perforation, pericardial effusion with </a:t>
            </a:r>
            <a:r>
              <a:rPr lang="en-US" sz="900" dirty="0" err="1">
                <a:solidFill>
                  <a:prstClr val="black"/>
                </a:solidFill>
              </a:rPr>
              <a:t>tamponade</a:t>
            </a:r>
            <a:r>
              <a:rPr lang="en-US" sz="900" dirty="0">
                <a:solidFill>
                  <a:prstClr val="black"/>
                </a:solidFill>
              </a:rPr>
              <a:t>, ischemic stroke, device </a:t>
            </a:r>
            <a:r>
              <a:rPr lang="en-US" sz="900" dirty="0" smtClean="0">
                <a:solidFill>
                  <a:prstClr val="black"/>
                </a:solidFill>
              </a:rPr>
              <a:t>embolization</a:t>
            </a:r>
            <a:r>
              <a:rPr lang="en-US" sz="900" dirty="0">
                <a:solidFill>
                  <a:prstClr val="black"/>
                </a:solidFill>
              </a:rPr>
              <a:t>, and </a:t>
            </a:r>
            <a:r>
              <a:rPr lang="en-US" sz="900" dirty="0" smtClean="0">
                <a:solidFill>
                  <a:prstClr val="black"/>
                </a:solidFill>
              </a:rPr>
              <a:t>Includes </a:t>
            </a:r>
            <a:r>
              <a:rPr lang="en-US" sz="900" dirty="0">
                <a:solidFill>
                  <a:prstClr val="black"/>
                </a:solidFill>
              </a:rPr>
              <a:t>observed PE not necessitating intervention, AV fistula, major bleeding requiring transfusion, </a:t>
            </a:r>
            <a:r>
              <a:rPr lang="en-US" sz="900" dirty="0" err="1" smtClean="0">
                <a:solidFill>
                  <a:prstClr val="black"/>
                </a:solidFill>
              </a:rPr>
              <a:t>pseudoaneurysm</a:t>
            </a:r>
            <a:r>
              <a:rPr lang="en-US" sz="900" dirty="0">
                <a:solidFill>
                  <a:prstClr val="black"/>
                </a:solidFill>
              </a:rPr>
              <a:t>, hematoma and groin </a:t>
            </a:r>
            <a:r>
              <a:rPr lang="en-US" sz="900" dirty="0" smtClean="0">
                <a:solidFill>
                  <a:prstClr val="black"/>
                </a:solidFill>
              </a:rPr>
              <a:t>bleeding</a:t>
            </a:r>
          </a:p>
        </p:txBody>
      </p:sp>
    </p:spTree>
    <p:extLst>
      <p:ext uri="{BB962C8B-B14F-4D97-AF65-F5344CB8AC3E}">
        <p14:creationId xmlns:p14="http://schemas.microsoft.com/office/powerpoint/2010/main" val="756250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25066"/>
            <a:ext cx="9229192" cy="990600"/>
          </a:xfrm>
        </p:spPr>
        <p:txBody>
          <a:bodyPr>
            <a:noAutofit/>
          </a:bodyPr>
          <a:lstStyle/>
          <a:p>
            <a:r>
              <a:rPr lang="en-US" sz="3600" dirty="0" smtClean="0">
                <a:latin typeface="+mj-lt"/>
                <a:cs typeface="Lucida Sans Unicode" pitchFamily="34" charset="0"/>
              </a:rPr>
              <a:t>ESC guidelines: </a:t>
            </a:r>
            <a:br>
              <a:rPr lang="en-US" sz="3600" dirty="0" smtClean="0">
                <a:latin typeface="+mj-lt"/>
                <a:cs typeface="Lucida Sans Unicode" pitchFamily="34" charset="0"/>
              </a:rPr>
            </a:br>
            <a:r>
              <a:rPr lang="en-US" sz="3600" dirty="0" smtClean="0">
                <a:latin typeface="+mj-lt"/>
                <a:cs typeface="Lucida Sans Unicode" pitchFamily="34" charset="0"/>
              </a:rPr>
              <a:t>LAAC as an alternative option to OAC</a:t>
            </a:r>
            <a:endParaRPr lang="en-US" sz="3600" dirty="0">
              <a:latin typeface="+mj-lt"/>
              <a:cs typeface="Lucida Sans Unicode" pitchFamily="34" charset="0"/>
            </a:endParaRPr>
          </a:p>
        </p:txBody>
      </p:sp>
      <p:sp>
        <p:nvSpPr>
          <p:cNvPr id="35" name="Rectangle 6"/>
          <p:cNvSpPr>
            <a:spLocks noChangeArrowheads="1"/>
          </p:cNvSpPr>
          <p:nvPr/>
        </p:nvSpPr>
        <p:spPr bwMode="auto">
          <a:xfrm>
            <a:off x="4921299" y="6451684"/>
            <a:ext cx="5267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sz="1050" dirty="0">
                <a:latin typeface="Lucida Sans Unicode" pitchFamily="34" charset="0"/>
                <a:cs typeface="Lucida Sans Unicode" pitchFamily="34" charset="0"/>
              </a:rPr>
              <a:t> European Heart Journal 2012 - doi:10.1093/eurheartj/ehs253</a:t>
            </a:r>
            <a:endParaRPr lang="en-US" sz="1050" dirty="0">
              <a:latin typeface="Lucida Sans Unicode" pitchFamily="34" charset="0"/>
              <a:cs typeface="Lucida Sans Unicode" pitchFamily="34" charset="0"/>
            </a:endParaRPr>
          </a:p>
        </p:txBody>
      </p:sp>
      <p:sp>
        <p:nvSpPr>
          <p:cNvPr id="16" name="TextBox 3"/>
          <p:cNvSpPr txBox="1"/>
          <p:nvPr/>
        </p:nvSpPr>
        <p:spPr>
          <a:xfrm>
            <a:off x="-85192" y="6639163"/>
            <a:ext cx="5521288" cy="246221"/>
          </a:xfrm>
          <a:prstGeom prst="rect">
            <a:avLst/>
          </a:prstGeom>
          <a:noFill/>
        </p:spPr>
        <p:txBody>
          <a:bodyPr wrap="square" rtlCol="0">
            <a:sp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r>
              <a:rPr lang="en-US" sz="1000" kern="0" dirty="0" smtClean="0">
                <a:solidFill>
                  <a:schemeClr val="bg1"/>
                </a:solidFill>
                <a:latin typeface="Lucida Sans Unicode" pitchFamily="34" charset="0"/>
              </a:rPr>
              <a:t>Caution: Investigational device in the US and not available for sale. </a:t>
            </a:r>
            <a:endParaRPr lang="en-US" sz="1000" kern="0" dirty="0">
              <a:solidFill>
                <a:schemeClr val="bg1"/>
              </a:solidFill>
              <a:latin typeface="Lucida Sans Unicode" pitchFamily="34" charset="0"/>
            </a:endParaRPr>
          </a:p>
        </p:txBody>
      </p:sp>
      <p:sp>
        <p:nvSpPr>
          <p:cNvPr id="19" name="Rectangle 18"/>
          <p:cNvSpPr/>
          <p:nvPr/>
        </p:nvSpPr>
        <p:spPr>
          <a:xfrm>
            <a:off x="5334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803" t="11099" r="8439" b="5712"/>
          <a:stretch/>
        </p:blipFill>
        <p:spPr bwMode="auto">
          <a:xfrm>
            <a:off x="304800" y="1409796"/>
            <a:ext cx="6625458" cy="3314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7523"/>
          <a:stretch/>
        </p:blipFill>
        <p:spPr bwMode="auto">
          <a:xfrm>
            <a:off x="1973188" y="3595398"/>
            <a:ext cx="6721623" cy="2607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rot="16200000">
            <a:off x="6591300" y="40005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50" dirty="0" smtClean="0">
                <a:solidFill>
                  <a:srgbClr val="002060"/>
                </a:solidFill>
              </a:rPr>
              <a:t>SH-153304-AA Apr 2013</a:t>
            </a:r>
            <a:endParaRPr lang="en-US" sz="1050" dirty="0">
              <a:solidFill>
                <a:srgbClr val="002060"/>
              </a:solidFill>
            </a:endParaRPr>
          </a:p>
        </p:txBody>
      </p:sp>
      <p:sp>
        <p:nvSpPr>
          <p:cNvPr id="9" name="Rectangle 8"/>
          <p:cNvSpPr/>
          <p:nvPr/>
        </p:nvSpPr>
        <p:spPr>
          <a:xfrm>
            <a:off x="457200" y="6629400"/>
            <a:ext cx="48768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bg1">
                    <a:lumMod val="50000"/>
                  </a:schemeClr>
                </a:solidFill>
              </a:rPr>
              <a:t>Refer to glossary for reference of supporting data</a:t>
            </a:r>
            <a:endParaRPr lang="en-US" sz="1100" dirty="0"/>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11" name="TextBox 10"/>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12" name="TextBox 11"/>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490214106"/>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nSpc>
                <a:spcPct val="100000"/>
              </a:lnSpc>
            </a:pPr>
            <a:r>
              <a:rPr lang="en-US" b="1" smtClean="0"/>
              <a:t>Meta-Analysis of Randomized Clinical Trials and Nonrandomized Registries</a:t>
            </a:r>
            <a:endParaRPr lang="en-US" dirty="0"/>
          </a:p>
        </p:txBody>
      </p:sp>
      <p:pic>
        <p:nvPicPr>
          <p:cNvPr id="3" name="Picture 2"/>
          <p:cNvPicPr/>
          <p:nvPr/>
        </p:nvPicPr>
        <p:blipFill>
          <a:blip r:embed="rId2"/>
          <a:stretch>
            <a:fillRect/>
          </a:stretch>
        </p:blipFill>
        <p:spPr>
          <a:xfrm>
            <a:off x="0" y="-17755"/>
            <a:ext cx="9144000" cy="6858000"/>
          </a:xfrm>
          <a:prstGeom prst="rect">
            <a:avLst/>
          </a:prstGeom>
        </p:spPr>
      </p:pic>
      <p:sp>
        <p:nvSpPr>
          <p:cNvPr id="4" name="Rectangle 3"/>
          <p:cNvSpPr/>
          <p:nvPr/>
        </p:nvSpPr>
        <p:spPr bwMode="auto">
          <a:xfrm>
            <a:off x="395536" y="2780928"/>
            <a:ext cx="8136904" cy="2448272"/>
          </a:xfrm>
          <a:prstGeom prst="rect">
            <a:avLst/>
          </a:prstGeom>
          <a:noFill/>
          <a:ln>
            <a:solidFill>
              <a:srgbClr val="C0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AU" sz="2300" dirty="0" smtClean="0">
              <a:solidFill>
                <a:srgbClr val="FFFFFF"/>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1312983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21713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 name="Watchman_Implant_Animation_-_British.mov"/>
          <p:cNvPicPr>
            <a:picLocks/>
          </p:cNvPicPr>
          <p:nvPr>
            <a:videoFile r:link="rId2"/>
            <p:extLst>
              <p:ext uri="{DAA4B4D4-6D71-4841-9C94-3DE7FCFB9230}">
                <p14:media xmlns:p14="http://schemas.microsoft.com/office/powerpoint/2010/main" r:embed="rId1"/>
              </p:ext>
            </p:extLst>
          </p:nvPr>
        </p:nvPicPr>
        <p:blipFill>
          <a:blip r:embed="rId5">
            <a:extLst/>
          </a:blip>
          <a:stretch>
            <a:fillRect/>
          </a:stretch>
        </p:blipFill>
        <p:spPr>
          <a:xfrm>
            <a:off x="47098" y="0"/>
            <a:ext cx="9071264" cy="5552426"/>
          </a:xfrm>
          <a:prstGeom prst="rect">
            <a:avLst/>
          </a:prstGeom>
          <a:ln w="12700">
            <a:miter lim="400000"/>
          </a:ln>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2512177078"/>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866" fill="hold"/>
                                        <p:tgtEl>
                                          <p:spTgt spid="19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fill="hold" display="0">
                  <p:stCondLst>
                    <p:cond delay="indefinite"/>
                  </p:stCondLst>
                </p:cTn>
                <p:tgtEl>
                  <p:spTgt spid="195"/>
                </p:tgtEl>
              </p:cMediaNode>
            </p:video>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fluorodeploy.mov"/>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115616" y="10553"/>
            <a:ext cx="6889576" cy="5866719"/>
          </a:xfrm>
          <a:prstGeom prst="rect">
            <a:avLst/>
          </a:prstGeom>
          <a:ln w="12700">
            <a:miter lim="400000"/>
          </a:ln>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4" name="TextBox 3"/>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5" name="TextBox 4"/>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212022776"/>
      </p:ext>
    </p:extLst>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67" fill="hold"/>
                                        <p:tgtEl>
                                          <p:spTgt spid="19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99"/>
                </p:tgtEl>
              </p:cMediaNode>
            </p:vide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Take home messages and what you need to know</a:t>
            </a:r>
            <a:endParaRPr lang="en-AU" dirty="0"/>
          </a:p>
        </p:txBody>
      </p:sp>
      <p:sp>
        <p:nvSpPr>
          <p:cNvPr id="3" name="Content Placeholder 2"/>
          <p:cNvSpPr>
            <a:spLocks noGrp="1"/>
          </p:cNvSpPr>
          <p:nvPr>
            <p:ph idx="1"/>
          </p:nvPr>
        </p:nvSpPr>
        <p:spPr>
          <a:xfrm>
            <a:off x="228600" y="1628800"/>
            <a:ext cx="8686800" cy="7623625"/>
          </a:xfrm>
        </p:spPr>
        <p:txBody>
          <a:bodyPr/>
          <a:lstStyle/>
          <a:p>
            <a:r>
              <a:rPr lang="en-AU" sz="2900" dirty="0" smtClean="0"/>
              <a:t>Thromboembolism in AF is a major cause of mortality and morbidity</a:t>
            </a:r>
          </a:p>
          <a:p>
            <a:endParaRPr lang="en-AU" sz="2900" dirty="0" smtClean="0"/>
          </a:p>
          <a:p>
            <a:r>
              <a:rPr lang="en-AU" sz="2900" dirty="0" smtClean="0"/>
              <a:t>NOACs are better than warfarin for non –valvular AF; in most patients stroke risk exceed bleeding risk</a:t>
            </a:r>
          </a:p>
          <a:p>
            <a:endParaRPr lang="en-AU" sz="2900" dirty="0"/>
          </a:p>
          <a:p>
            <a:r>
              <a:rPr lang="en-AU" sz="2900" dirty="0" smtClean="0"/>
              <a:t>Patients with high risk of bleeding, anticoagulation contraindicated, prior stroke or suboptimal OAC therapy – Watchman LAA closure device should be considered – 11 b/ B</a:t>
            </a:r>
          </a:p>
          <a:p>
            <a:endParaRPr lang="en-AU" dirty="0" smtClean="0"/>
          </a:p>
          <a:p>
            <a:pPr marL="0" indent="0">
              <a:buNone/>
            </a:pPr>
            <a:endParaRPr lang="en-AU" dirty="0"/>
          </a:p>
          <a:p>
            <a:endParaRPr lang="en-AU" dirty="0" smtClean="0"/>
          </a:p>
          <a:p>
            <a:endParaRPr lang="en-AU" dirty="0" smtClean="0"/>
          </a:p>
          <a:p>
            <a:endParaRPr lang="en-AU" dirty="0" smtClean="0"/>
          </a:p>
          <a:p>
            <a:endParaRPr lang="en-AU"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5" name="TextBox 4"/>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6" name="TextBox 5"/>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3622247596"/>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12875"/>
            <a:ext cx="8382000" cy="4690515"/>
          </a:xfrm>
        </p:spPr>
        <p:txBody>
          <a:bodyPr/>
          <a:lstStyle/>
          <a:p>
            <a:r>
              <a:rPr lang="en-AU" dirty="0" smtClean="0"/>
              <a:t>Who should be referred</a:t>
            </a:r>
            <a:endParaRPr lang="en-AU" dirty="0"/>
          </a:p>
          <a:p>
            <a:pPr lvl="1"/>
            <a:r>
              <a:rPr lang="en-AU" dirty="0"/>
              <a:t>Complex patient</a:t>
            </a:r>
          </a:p>
          <a:p>
            <a:pPr lvl="1"/>
            <a:r>
              <a:rPr lang="en-AU" dirty="0"/>
              <a:t>Rate control unsatisfactory</a:t>
            </a:r>
          </a:p>
          <a:p>
            <a:pPr lvl="1"/>
            <a:r>
              <a:rPr lang="en-AU" dirty="0"/>
              <a:t>Had bleeding on anti-coagulation</a:t>
            </a:r>
          </a:p>
          <a:p>
            <a:pPr lvl="1"/>
            <a:r>
              <a:rPr lang="en-AU" dirty="0"/>
              <a:t>Angina,  heart failure or needing Echo</a:t>
            </a:r>
          </a:p>
          <a:p>
            <a:pPr lvl="1"/>
            <a:r>
              <a:rPr lang="en-AU" dirty="0"/>
              <a:t>Anticoagulation is </a:t>
            </a:r>
            <a:r>
              <a:rPr lang="en-AU" dirty="0" smtClean="0"/>
              <a:t>unsafe/contraindicated</a:t>
            </a:r>
          </a:p>
          <a:p>
            <a:pPr lvl="2"/>
            <a:r>
              <a:rPr lang="en-AU" dirty="0"/>
              <a:t>For consideration of device therapy such as Watchman implantation</a:t>
            </a:r>
          </a:p>
          <a:p>
            <a:pPr marL="517525" lvl="1" indent="0">
              <a:buNone/>
            </a:pPr>
            <a:endParaRPr lang="en-AU" dirty="0"/>
          </a:p>
          <a:p>
            <a:endParaRPr lang="en-AU" dirty="0"/>
          </a:p>
        </p:txBody>
      </p:sp>
    </p:spTree>
    <p:extLst>
      <p:ext uri="{BB962C8B-B14F-4D97-AF65-F5344CB8AC3E}">
        <p14:creationId xmlns:p14="http://schemas.microsoft.com/office/powerpoint/2010/main" val="121206607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a:latin typeface="Arial" panose="020B0604020202020204" pitchFamily="34" charset="0"/>
                <a:cs typeface="Arial" panose="020B0604020202020204" pitchFamily="34" charset="0"/>
              </a:rPr>
              <a:t>Current Treatment Options</a:t>
            </a:r>
            <a:endParaRPr lang="en-GB"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4294967295"/>
          </p:nvPr>
        </p:nvPicPr>
        <p:blipFill>
          <a:blip r:embed="rId2"/>
          <a:stretch>
            <a:fillRect/>
          </a:stretch>
        </p:blipFill>
        <p:spPr>
          <a:xfrm>
            <a:off x="971600" y="1772816"/>
            <a:ext cx="7382896" cy="4102964"/>
          </a:xfrm>
          <a:prstGeom prst="rect">
            <a:avLst/>
          </a:prstGeom>
        </p:spPr>
      </p:pic>
      <p:sp>
        <p:nvSpPr>
          <p:cNvPr id="6" name="Rectangle 5"/>
          <p:cNvSpPr/>
          <p:nvPr/>
        </p:nvSpPr>
        <p:spPr>
          <a:xfrm>
            <a:off x="3275856" y="2924944"/>
            <a:ext cx="3636817" cy="1872208"/>
          </a:xfrm>
          <a:prstGeom prst="rect">
            <a:avLst/>
          </a:prstGeom>
          <a:no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916" r="67119"/>
          <a:stretch/>
        </p:blipFill>
        <p:spPr>
          <a:xfrm>
            <a:off x="107504" y="6186452"/>
            <a:ext cx="1174377" cy="671548"/>
          </a:xfrm>
          <a:prstGeom prst="rect">
            <a:avLst/>
          </a:prstGeom>
        </p:spPr>
      </p:pic>
      <p:sp>
        <p:nvSpPr>
          <p:cNvPr id="7" name="TextBox 6"/>
          <p:cNvSpPr txBox="1"/>
          <p:nvPr/>
        </p:nvSpPr>
        <p:spPr>
          <a:xfrm>
            <a:off x="5876728" y="6320816"/>
            <a:ext cx="320451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smtClean="0">
                <a:ln>
                  <a:noFill/>
                </a:ln>
                <a:solidFill>
                  <a:srgbClr val="FF0000"/>
                </a:solidFill>
                <a:effectLst/>
                <a:uLnTx/>
                <a:uFillTx/>
                <a:ea typeface="+mn-ea"/>
                <a:cs typeface="+mn-cs"/>
              </a:rPr>
              <a:t>Cardiovascular Excellence – Compassionate Care</a:t>
            </a:r>
          </a:p>
        </p:txBody>
      </p:sp>
      <p:sp>
        <p:nvSpPr>
          <p:cNvPr id="8" name="TextBox 7"/>
          <p:cNvSpPr txBox="1"/>
          <p:nvPr/>
        </p:nvSpPr>
        <p:spPr>
          <a:xfrm>
            <a:off x="6221867" y="6522404"/>
            <a:ext cx="2514240" cy="276999"/>
          </a:xfrm>
          <a:prstGeom prst="rect">
            <a:avLst/>
          </a:prstGeom>
          <a:noFill/>
        </p:spPr>
        <p:txBody>
          <a:bodyPr wrap="square" rtlCol="0">
            <a:spAutoFit/>
          </a:bodyPr>
          <a:lstStyle/>
          <a:p>
            <a:pPr lvl="0" hangingPunct="1">
              <a:defRPr/>
            </a:pPr>
            <a:r>
              <a:rPr kumimoji="0" lang="en-AU" sz="1200" b="0" i="0" u="none" strike="noStrike" kern="1200" cap="none" spc="0" normalizeH="0" baseline="0" noProof="0" dirty="0" smtClean="0">
                <a:ln>
                  <a:noFill/>
                </a:ln>
                <a:solidFill>
                  <a:prstClr val="white"/>
                </a:solidFill>
                <a:effectLst/>
                <a:uLnTx/>
                <a:uFillTx/>
                <a:ea typeface="+mn-ea"/>
                <a:cs typeface="+mn-cs"/>
              </a:rPr>
              <a:t>Bella Vista – Blacktown </a:t>
            </a:r>
            <a:r>
              <a:rPr lang="en-AU" sz="1200" kern="1200" dirty="0">
                <a:solidFill>
                  <a:prstClr val="white"/>
                </a:solidFill>
              </a:rPr>
              <a:t>– </a:t>
            </a:r>
            <a:r>
              <a:rPr kumimoji="0" lang="en-AU" sz="1200" b="0" i="0" u="none" strike="noStrike" kern="1200" cap="none" spc="0" normalizeH="0" baseline="0" noProof="0" dirty="0" smtClean="0">
                <a:ln>
                  <a:noFill/>
                </a:ln>
                <a:solidFill>
                  <a:prstClr val="white"/>
                </a:solidFill>
                <a:effectLst/>
                <a:uLnTx/>
                <a:uFillTx/>
                <a:ea typeface="+mn-ea"/>
                <a:cs typeface="+mn-cs"/>
              </a:rPr>
              <a:t>Wahroonga</a:t>
            </a:r>
          </a:p>
        </p:txBody>
      </p:sp>
    </p:spTree>
    <p:extLst>
      <p:ext uri="{BB962C8B-B14F-4D97-AF65-F5344CB8AC3E}">
        <p14:creationId xmlns:p14="http://schemas.microsoft.com/office/powerpoint/2010/main" val="1289669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204864"/>
            <a:ext cx="8382000" cy="664797"/>
          </a:xfrm>
        </p:spPr>
        <p:txBody>
          <a:bodyPr/>
          <a:lstStyle/>
          <a:p>
            <a:pPr algn="ctr"/>
            <a:r>
              <a:rPr lang="en-AU" dirty="0" smtClean="0"/>
              <a:t>Thank You!</a:t>
            </a:r>
            <a:endParaRPr lang="en-AU" dirty="0"/>
          </a:p>
        </p:txBody>
      </p:sp>
      <p:sp>
        <p:nvSpPr>
          <p:cNvPr id="3" name="Title 1"/>
          <p:cNvSpPr txBox="1">
            <a:spLocks/>
          </p:cNvSpPr>
          <p:nvPr/>
        </p:nvSpPr>
        <p:spPr>
          <a:xfrm>
            <a:off x="395536" y="3124243"/>
            <a:ext cx="838200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pPr algn="ctr"/>
            <a:r>
              <a:rPr lang="en-AU" smtClean="0"/>
              <a:t>The End</a:t>
            </a:r>
            <a:endParaRPr lang="en-AU"/>
          </a:p>
        </p:txBody>
      </p:sp>
    </p:spTree>
    <p:extLst>
      <p:ext uri="{BB962C8B-B14F-4D97-AF65-F5344CB8AC3E}">
        <p14:creationId xmlns:p14="http://schemas.microsoft.com/office/powerpoint/2010/main" val="380725012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Blue Segoe 4-3 template-template_April-17-2007">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D801D66-535F-4D68-8745-8492CEE9CB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Sample presentation slides (Blue texture wave design)</Template>
  <TotalTime>575</TotalTime>
  <Words>9479</Words>
  <Application>Microsoft Office PowerPoint</Application>
  <PresentationFormat>On-screen Show (4:3)</PresentationFormat>
  <Paragraphs>1039</Paragraphs>
  <Slides>90</Slides>
  <Notes>46</Notes>
  <HiddenSlides>1</HiddenSlides>
  <MMClips>4</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90</vt:i4>
      </vt:variant>
    </vt:vector>
  </HeadingPairs>
  <TitlesOfParts>
    <vt:vector size="109" baseType="lpstr">
      <vt:lpstr>ＭＳ Ｐゴシック</vt:lpstr>
      <vt:lpstr>Arial</vt:lpstr>
      <vt:lpstr>Arial</vt:lpstr>
      <vt:lpstr>Arial Narrow</vt:lpstr>
      <vt:lpstr>Calibri</vt:lpstr>
      <vt:lpstr>Calibri Light</vt:lpstr>
      <vt:lpstr>Century Gothic</vt:lpstr>
      <vt:lpstr>Courier New</vt:lpstr>
      <vt:lpstr>ITC Officina Serif</vt:lpstr>
      <vt:lpstr>Lucida Sans Unicode</vt:lpstr>
      <vt:lpstr>Segoe</vt:lpstr>
      <vt:lpstr>Times New Roman</vt:lpstr>
      <vt:lpstr>Wingdings</vt:lpstr>
      <vt:lpstr>Wingdings 2</vt:lpstr>
      <vt:lpstr>Blue Segoe 4-3 template-template_April-17-2007</vt:lpstr>
      <vt:lpstr>White with Courier font for code slides</vt:lpstr>
      <vt:lpstr>1_Custom Design</vt:lpstr>
      <vt:lpstr>Custom Design</vt:lpstr>
      <vt:lpstr>1_Office Theme</vt:lpstr>
      <vt:lpstr>Atrial Fibrillation management in high risk patients</vt:lpstr>
      <vt:lpstr>Today we are going to discuss AF management in high risk patients</vt:lpstr>
      <vt:lpstr>AF is common among  with advancing age</vt:lpstr>
      <vt:lpstr>AF Burden</vt:lpstr>
      <vt:lpstr>AF is a silent and under-diagnosed condition</vt:lpstr>
      <vt:lpstr>PowerPoint Presentation</vt:lpstr>
      <vt:lpstr>Potential consequences of AF</vt:lpstr>
      <vt:lpstr>CRYSTAL AF Results at 36 Months</vt:lpstr>
      <vt:lpstr>Current Treatment Options</vt:lpstr>
      <vt:lpstr>HRS-EHRA-ECAS: Continuation of Anticoagulation Post-Ablation for AF</vt:lpstr>
      <vt:lpstr>But, AF is a potentially reversible condition!</vt:lpstr>
      <vt:lpstr>Impact of Lifestyle Interventions</vt:lpstr>
      <vt:lpstr>We cannot achieve these results in most of our patients, hence we need to treat them  </vt:lpstr>
      <vt:lpstr>Many Australians with NVAF are inadequately anticoagulated1</vt:lpstr>
      <vt:lpstr>Optimising  International Normalised Ratio</vt:lpstr>
      <vt:lpstr>PowerPoint Presentation</vt:lpstr>
      <vt:lpstr>Meta-analysis of All NOACs vs Warfarin  Subgroups</vt:lpstr>
      <vt:lpstr>PowerPoint Presentation</vt:lpstr>
      <vt:lpstr>PowerPoint Presentation</vt:lpstr>
      <vt:lpstr>Let’s look at a case study to highlight some of these points</vt:lpstr>
      <vt:lpstr>Introducing Jill</vt:lpstr>
      <vt:lpstr>What would you do next for Jill?</vt:lpstr>
      <vt:lpstr>Criteria for referral Develop preferred local criteria based on your discussions</vt:lpstr>
      <vt:lpstr>Jill’s GP refers her to a cardiologist</vt:lpstr>
      <vt:lpstr>Jill’s evaluation:  history and ECG</vt:lpstr>
      <vt:lpstr>Jill’s evaluation:  echocardiogram and pathology lab</vt:lpstr>
      <vt:lpstr>Jill’s evaluation:  stroke and bleeding risk</vt:lpstr>
      <vt:lpstr>PowerPoint Presentation</vt:lpstr>
      <vt:lpstr>PowerPoint Presentation</vt:lpstr>
      <vt:lpstr>HAS-BLED identifies potentially modifiable risk factors for bleeding</vt:lpstr>
      <vt:lpstr>Jill’s evaluation:  renal function for drug dosing</vt:lpstr>
      <vt:lpstr>ATRIA  Impact of GFR on Risk of Thromboembolism in Patients With AF</vt:lpstr>
      <vt:lpstr>NOACs  Dosing Guidance</vt:lpstr>
      <vt:lpstr>PowerPoint Presentation</vt:lpstr>
      <vt:lpstr>ESC guidelines for the management of AF </vt:lpstr>
      <vt:lpstr>Drug–Drug Interactions of NOACs</vt:lpstr>
      <vt:lpstr>Antiplatelet therapy in AF has an unfavourable risk:benefit ratio</vt:lpstr>
      <vt:lpstr>Independent FDA safety analysis for Pradaxa® (dabigatran)</vt:lpstr>
      <vt:lpstr>Pradaxa reduced stroke, ICH and  death in the real world vs. warfarin</vt:lpstr>
      <vt:lpstr>GI bleeding risk</vt:lpstr>
      <vt:lpstr>When to consider Pradaxa 150 mg bd</vt:lpstr>
      <vt:lpstr>Why Pradaxa 110 mg bd for Jill?</vt:lpstr>
      <vt:lpstr>Patients enrolled on lower doses of NOAC in pivotal clinical trials</vt:lpstr>
      <vt:lpstr>Bleeding can be managed  satisfactorily with simple measures </vt:lpstr>
      <vt:lpstr>What other options could be considered for Jill?</vt:lpstr>
      <vt:lpstr>What other options could be  considered for Jill?</vt:lpstr>
      <vt:lpstr>The art of anticoagulation: providing patient-centred care in NVAF</vt:lpstr>
      <vt:lpstr>Some information for Jill</vt:lpstr>
      <vt:lpstr>Renal Function Assessment on NOACs</vt:lpstr>
      <vt:lpstr>Jill wants to have an elective hip surgery</vt:lpstr>
      <vt:lpstr>PowerPoint Presentation</vt:lpstr>
      <vt:lpstr>Jill came in with a the ER with chest pain. ECG confirmed an acute MI. What should be done now?</vt:lpstr>
      <vt:lpstr>RELY Subanalysis: Risk of Bleeding with Triple Therapy</vt:lpstr>
      <vt:lpstr>6 months later Jill came to ED with a major GI bleed</vt:lpstr>
      <vt:lpstr>Major bleeding</vt:lpstr>
      <vt:lpstr>Triage of GI Bleeding in Patients Taking NOACs: Points to Consider</vt:lpstr>
      <vt:lpstr>Case 1: GI Bleed Treatment Strategy </vt:lpstr>
      <vt:lpstr>PowerPoint Presentation</vt:lpstr>
      <vt:lpstr>Situations Where Anticoagulant Reversal Agents Are Needed</vt:lpstr>
      <vt:lpstr>Idarucizumab Prescribing Information*</vt:lpstr>
      <vt:lpstr>PowerPoint Presentation</vt:lpstr>
      <vt:lpstr>PowerPoint Presentation</vt:lpstr>
      <vt:lpstr>What to do for stroke prevention now?</vt:lpstr>
      <vt:lpstr>PowerPoint Presentation</vt:lpstr>
      <vt:lpstr>Case #2 - Bob</vt:lpstr>
      <vt:lpstr>PowerPoint Presentation</vt:lpstr>
      <vt:lpstr>PowerPoint Presentation</vt:lpstr>
      <vt:lpstr>PowerPoint Presentation</vt:lpstr>
      <vt:lpstr>PowerPoint Presentation</vt:lpstr>
      <vt:lpstr>PowerPoint Presentation</vt:lpstr>
      <vt:lpstr>Bob and Jill</vt:lpstr>
      <vt:lpstr>PowerPoint Presentation</vt:lpstr>
      <vt:lpstr>More than 90% of thrombus in non-valvular AF patients originates in the left atrial appendage (LAA)6</vt:lpstr>
      <vt:lpstr>Connection Between Non-Valvular AF-Related Stroke and the Left Atrial Appendage</vt:lpstr>
      <vt:lpstr>Current Treatment Options</vt:lpstr>
      <vt:lpstr>PowerPoint Presentation</vt:lpstr>
      <vt:lpstr>Rate of Major Bleeding in NOAC Trials</vt:lpstr>
      <vt:lpstr>NOAC Trials Discontinuation Rates</vt:lpstr>
      <vt:lpstr>Watchman - Patient profiles</vt:lpstr>
      <vt:lpstr>WATCHMANTM Device Reduces Ischemic Stroke Over No Therapy </vt:lpstr>
      <vt:lpstr>Watchman Vs Warfarin</vt:lpstr>
      <vt:lpstr>WATCHMAN™ Clinical Program</vt:lpstr>
      <vt:lpstr>ESC guidelines:  LAAC as an alternative option to OAC</vt:lpstr>
      <vt:lpstr>Meta-Analysis of Randomized Clinical Trials and Nonrandomized Registries</vt:lpstr>
      <vt:lpstr>PowerPoint Presentation</vt:lpstr>
      <vt:lpstr>PowerPoint Presentation</vt:lpstr>
      <vt:lpstr>PowerPoint Presentation</vt:lpstr>
      <vt:lpstr>Take home messages and what you need to know</vt:lpstr>
      <vt:lpstr>PowerPoint Presentation</vt:lpstr>
      <vt:lpstr>Thank You!</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Atrial Fibrillation Management in high risk patients</dc:title>
  <dc:creator>Danielle Harris</dc:creator>
  <cp:keywords/>
  <cp:lastModifiedBy>Amelia Mahavir</cp:lastModifiedBy>
  <cp:revision>141</cp:revision>
  <dcterms:created xsi:type="dcterms:W3CDTF">2016-05-02T00:50:54Z</dcterms:created>
  <dcterms:modified xsi:type="dcterms:W3CDTF">2016-06-01T04:57:25Z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TC102867159990</vt:lpwstr>
  </property>
</Properties>
</file>